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8288000" cy="10287000"/>
  <p:notesSz cx="6858000" cy="9144000"/>
  <p:embeddedFontLst>
    <p:embeddedFont>
      <p:font typeface="Raleway Bold" panose="020B0604020202020204" charset="0"/>
      <p:regular r:id="rId10"/>
      <p:bold r:id="rId11"/>
    </p:embeddedFont>
    <p:embeddedFont>
      <p:font typeface="Raleway" panose="020B0604020202020204" charset="0"/>
      <p:regular r:id="rId12"/>
    </p:embeddedFont>
    <p:embeddedFont>
      <p:font typeface="Calibri" panose="020F0502020204030204" pitchFamily="34" charset="0"/>
      <p:regular r:id="rId13"/>
      <p:bold r:id="rId14"/>
      <p:italic r:id="rId15"/>
      <p:boldItalic r:id="rId1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>
        <p:scale>
          <a:sx n="62" d="100"/>
          <a:sy n="62" d="100"/>
        </p:scale>
        <p:origin x="-354" y="-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4.fntdata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3.fntdata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7.fntdata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font" Target="fonts/font6.fntdata"/><Relationship Id="rId10" Type="http://schemas.openxmlformats.org/officeDocument/2006/relationships/font" Target="fonts/font1.fntdata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5.fntdata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8/11/2026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svg"/><Relationship Id="rId5" Type="http://schemas.openxmlformats.org/officeDocument/2006/relationships/image" Target="../media/image4.png"/><Relationship Id="rId4" Type="http://schemas.openxmlformats.org/officeDocument/2006/relationships/image" Target="../media/image4.sv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0.pn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3.png"/><Relationship Id="rId4" Type="http://schemas.openxmlformats.org/officeDocument/2006/relationships/image" Target="../media/image2.pn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982659"/>
            <a:ext cx="7845324" cy="38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11077051" y="7085345"/>
            <a:ext cx="7557977" cy="74981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15"/>
              </a:lnSpc>
            </a:pPr>
            <a:r>
              <a:rPr lang="en-US" sz="505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Plantación de Iglesias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9975728" y="8028924"/>
            <a:ext cx="7428485" cy="82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09"/>
              </a:lnSpc>
            </a:pPr>
            <a:r>
              <a:rPr lang="en-US" sz="547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970795" y="1366622"/>
            <a:ext cx="14346409" cy="7553757"/>
            <a:chOff x="0" y="0"/>
            <a:chExt cx="3778478" cy="1989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778478" cy="1989467"/>
            </a:xfrm>
            <a:custGeom>
              <a:avLst/>
              <a:gdLst/>
              <a:ahLst/>
              <a:cxnLst/>
              <a:rect l="l" t="t" r="r" b="b"/>
              <a:pathLst>
                <a:path w="3778478" h="1989467">
                  <a:moveTo>
                    <a:pt x="21586" y="0"/>
                  </a:moveTo>
                  <a:lnTo>
                    <a:pt x="3756893" y="0"/>
                  </a:lnTo>
                  <a:cubicBezTo>
                    <a:pt x="3768814" y="0"/>
                    <a:pt x="3778478" y="9664"/>
                    <a:pt x="3778478" y="21586"/>
                  </a:cubicBezTo>
                  <a:lnTo>
                    <a:pt x="3778478" y="1967881"/>
                  </a:lnTo>
                  <a:cubicBezTo>
                    <a:pt x="3778478" y="1973606"/>
                    <a:pt x="3776204" y="1979096"/>
                    <a:pt x="3772156" y="1983144"/>
                  </a:cubicBezTo>
                  <a:cubicBezTo>
                    <a:pt x="3768108" y="1987192"/>
                    <a:pt x="3762618" y="1989467"/>
                    <a:pt x="3756893" y="1989467"/>
                  </a:cubicBezTo>
                  <a:lnTo>
                    <a:pt x="21586" y="1989467"/>
                  </a:lnTo>
                  <a:cubicBezTo>
                    <a:pt x="15861" y="1989467"/>
                    <a:pt x="10370" y="1987192"/>
                    <a:pt x="6322" y="1983144"/>
                  </a:cubicBezTo>
                  <a:cubicBezTo>
                    <a:pt x="2274" y="1979096"/>
                    <a:pt x="0" y="1973606"/>
                    <a:pt x="0" y="1967881"/>
                  </a:cubicBezTo>
                  <a:lnTo>
                    <a:pt x="0" y="21586"/>
                  </a:lnTo>
                  <a:cubicBezTo>
                    <a:pt x="0" y="15861"/>
                    <a:pt x="2274" y="10370"/>
                    <a:pt x="6322" y="6322"/>
                  </a:cubicBezTo>
                  <a:cubicBezTo>
                    <a:pt x="10370" y="2274"/>
                    <a:pt x="15861" y="0"/>
                    <a:pt x="21586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3778478" cy="1989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8089264" y="5656516"/>
            <a:ext cx="2235863" cy="2653843"/>
          </a:xfrm>
          <a:custGeom>
            <a:avLst/>
            <a:gdLst/>
            <a:ahLst/>
            <a:cxnLst/>
            <a:rect l="l" t="t" r="r" b="b"/>
            <a:pathLst>
              <a:path w="2235863" h="2653843">
                <a:moveTo>
                  <a:pt x="0" y="0"/>
                </a:moveTo>
                <a:lnTo>
                  <a:pt x="2235862" y="0"/>
                </a:lnTo>
                <a:lnTo>
                  <a:pt x="2235862" y="2653843"/>
                </a:lnTo>
                <a:lnTo>
                  <a:pt x="0" y="2653843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3881978" y="5617541"/>
            <a:ext cx="1659106" cy="1410240"/>
          </a:xfrm>
          <a:custGeom>
            <a:avLst/>
            <a:gdLst/>
            <a:ahLst/>
            <a:cxnLst/>
            <a:rect l="l" t="t" r="r" b="b"/>
            <a:pathLst>
              <a:path w="1659106" h="1410240">
                <a:moveTo>
                  <a:pt x="0" y="0"/>
                </a:moveTo>
                <a:lnTo>
                  <a:pt x="1659106" y="0"/>
                </a:lnTo>
                <a:lnTo>
                  <a:pt x="1659106" y="1410240"/>
                </a:lnTo>
                <a:lnTo>
                  <a:pt x="0" y="141024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xmlns="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7" name="Freeform 7"/>
          <p:cNvSpPr/>
          <p:nvPr/>
        </p:nvSpPr>
        <p:spPr>
          <a:xfrm>
            <a:off x="12037935" y="5857049"/>
            <a:ext cx="2344695" cy="1383370"/>
          </a:xfrm>
          <a:custGeom>
            <a:avLst/>
            <a:gdLst/>
            <a:ahLst/>
            <a:cxnLst/>
            <a:rect l="l" t="t" r="r" b="b"/>
            <a:pathLst>
              <a:path w="2344695" h="1383370">
                <a:moveTo>
                  <a:pt x="0" y="0"/>
                </a:moveTo>
                <a:lnTo>
                  <a:pt x="2344695" y="0"/>
                </a:lnTo>
                <a:lnTo>
                  <a:pt x="2344695" y="1383370"/>
                </a:lnTo>
                <a:lnTo>
                  <a:pt x="0" y="1383370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3329697" y="6927478"/>
            <a:ext cx="3502267" cy="11595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0"/>
              </a:lnSpc>
            </a:pPr>
            <a:r>
              <a:rPr lang="en-US" sz="4000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Es la Diferencia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3326584" y="5005388"/>
            <a:ext cx="3502267" cy="65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67"/>
              </a:lnSpc>
              <a:spcBef>
                <a:spcPct val="0"/>
              </a:spcBef>
            </a:pPr>
            <a:r>
              <a:rPr lang="en-US" sz="4599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EVANGELIO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028700" y="3110499"/>
            <a:ext cx="16230600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ENTRENAMIENTO DE HOY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7392867" y="4966412"/>
            <a:ext cx="3502267" cy="65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67"/>
              </a:lnSpc>
              <a:spcBef>
                <a:spcPct val="0"/>
              </a:spcBef>
            </a:pPr>
            <a:r>
              <a:rPr lang="en-US" sz="4599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AC/DC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188435" y="7498978"/>
            <a:ext cx="3502267" cy="5880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520"/>
              </a:lnSpc>
            </a:pPr>
            <a:r>
              <a:rPr lang="en-US" sz="4000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Gran Comisión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1459149" y="4966412"/>
            <a:ext cx="3502267" cy="6511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967"/>
              </a:lnSpc>
              <a:spcBef>
                <a:spcPct val="0"/>
              </a:spcBef>
            </a:pPr>
            <a:r>
              <a:rPr lang="en-US" sz="4599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MANDATO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25490" y="4348483"/>
            <a:ext cx="4818646" cy="4818646"/>
            <a:chOff x="0" y="0"/>
            <a:chExt cx="6424862" cy="642486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-642486" y="-642486"/>
              <a:ext cx="7709834" cy="7709834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 rot="-632012">
              <a:off x="675492" y="675492"/>
              <a:ext cx="5073880" cy="5073880"/>
            </a:xfrm>
            <a:prstGeom prst="rect">
              <a:avLst/>
            </a:prstGeom>
          </p:spPr>
        </p:pic>
      </p:grpSp>
      <p:grpSp>
        <p:nvGrpSpPr>
          <p:cNvPr id="5" name="Group 5"/>
          <p:cNvGrpSpPr/>
          <p:nvPr/>
        </p:nvGrpSpPr>
        <p:grpSpPr>
          <a:xfrm>
            <a:off x="7730357" y="3245006"/>
            <a:ext cx="3113649" cy="1306420"/>
            <a:chOff x="0" y="0"/>
            <a:chExt cx="820056" cy="344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20056" cy="344078"/>
            </a:xfrm>
            <a:custGeom>
              <a:avLst/>
              <a:gdLst/>
              <a:ahLst/>
              <a:cxnLst/>
              <a:rect l="l" t="t" r="r" b="b"/>
              <a:pathLst>
                <a:path w="820056" h="344078">
                  <a:moveTo>
                    <a:pt x="126809" y="0"/>
                  </a:moveTo>
                  <a:lnTo>
                    <a:pt x="693247" y="0"/>
                  </a:lnTo>
                  <a:cubicBezTo>
                    <a:pt x="726879" y="0"/>
                    <a:pt x="759133" y="13360"/>
                    <a:pt x="782914" y="37141"/>
                  </a:cubicBezTo>
                  <a:cubicBezTo>
                    <a:pt x="806696" y="60923"/>
                    <a:pt x="820056" y="93177"/>
                    <a:pt x="820056" y="126809"/>
                  </a:cubicBezTo>
                  <a:lnTo>
                    <a:pt x="820056" y="217269"/>
                  </a:lnTo>
                  <a:cubicBezTo>
                    <a:pt x="820056" y="287304"/>
                    <a:pt x="763282" y="344078"/>
                    <a:pt x="693247" y="344078"/>
                  </a:cubicBezTo>
                  <a:lnTo>
                    <a:pt x="126809" y="344078"/>
                  </a:lnTo>
                  <a:cubicBezTo>
                    <a:pt x="93177" y="344078"/>
                    <a:pt x="60923" y="330718"/>
                    <a:pt x="37141" y="306936"/>
                  </a:cubicBezTo>
                  <a:cubicBezTo>
                    <a:pt x="13360" y="283155"/>
                    <a:pt x="0" y="250901"/>
                    <a:pt x="0" y="217269"/>
                  </a:cubicBezTo>
                  <a:lnTo>
                    <a:pt x="0" y="126809"/>
                  </a:lnTo>
                  <a:cubicBezTo>
                    <a:pt x="0" y="93177"/>
                    <a:pt x="13360" y="60923"/>
                    <a:pt x="37141" y="37141"/>
                  </a:cubicBezTo>
                  <a:cubicBezTo>
                    <a:pt x="60923" y="13360"/>
                    <a:pt x="93177" y="0"/>
                    <a:pt x="126809" y="0"/>
                  </a:cubicBezTo>
                  <a:close/>
                </a:path>
              </a:pathLst>
            </a:custGeom>
            <a:solidFill>
              <a:srgbClr val="509272"/>
            </a:solidFill>
            <a:ln cap="rnd">
              <a:noFill/>
              <a:prstDash val="solid"/>
              <a:round/>
            </a:ln>
          </p:spPr>
        </p:sp>
        <p:sp>
          <p:nvSpPr>
            <p:cNvPr id="7" name="TextBox 7"/>
            <p:cNvSpPr txBox="1"/>
            <p:nvPr/>
          </p:nvSpPr>
          <p:spPr>
            <a:xfrm>
              <a:off x="0" y="47625"/>
              <a:ext cx="820056" cy="29645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marL="0" lvl="0" indent="0" algn="l">
                <a:lnSpc>
                  <a:spcPts val="4967"/>
                </a:lnSpc>
                <a:spcBef>
                  <a:spcPct val="0"/>
                </a:spcBef>
              </a:pPr>
              <a:r>
                <a:rPr lang="en-US" sz="4599" b="1" u="none" strike="noStrike">
                  <a:solidFill>
                    <a:srgbClr val="E8E8E8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% VIDA</a:t>
              </a:r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273556" y="6964054"/>
            <a:ext cx="3431317" cy="1368387"/>
            <a:chOff x="0" y="0"/>
            <a:chExt cx="903721" cy="36039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903721" cy="360398"/>
            </a:xfrm>
            <a:custGeom>
              <a:avLst/>
              <a:gdLst/>
              <a:ahLst/>
              <a:cxnLst/>
              <a:rect l="l" t="t" r="r" b="b"/>
              <a:pathLst>
                <a:path w="903721" h="360398">
                  <a:moveTo>
                    <a:pt x="115069" y="0"/>
                  </a:moveTo>
                  <a:lnTo>
                    <a:pt x="788653" y="0"/>
                  </a:lnTo>
                  <a:cubicBezTo>
                    <a:pt x="819171" y="0"/>
                    <a:pt x="848439" y="12123"/>
                    <a:pt x="870019" y="33703"/>
                  </a:cubicBezTo>
                  <a:cubicBezTo>
                    <a:pt x="891598" y="55283"/>
                    <a:pt x="903721" y="84551"/>
                    <a:pt x="903721" y="115069"/>
                  </a:cubicBezTo>
                  <a:lnTo>
                    <a:pt x="903721" y="245329"/>
                  </a:lnTo>
                  <a:cubicBezTo>
                    <a:pt x="903721" y="275847"/>
                    <a:pt x="891598" y="305116"/>
                    <a:pt x="870019" y="326695"/>
                  </a:cubicBezTo>
                  <a:cubicBezTo>
                    <a:pt x="848439" y="348275"/>
                    <a:pt x="819171" y="360398"/>
                    <a:pt x="788653" y="360398"/>
                  </a:cubicBezTo>
                  <a:lnTo>
                    <a:pt x="115069" y="360398"/>
                  </a:lnTo>
                  <a:cubicBezTo>
                    <a:pt x="84551" y="360398"/>
                    <a:pt x="55283" y="348275"/>
                    <a:pt x="33703" y="326695"/>
                  </a:cubicBezTo>
                  <a:cubicBezTo>
                    <a:pt x="12123" y="305116"/>
                    <a:pt x="0" y="275847"/>
                    <a:pt x="0" y="245329"/>
                  </a:cubicBezTo>
                  <a:lnTo>
                    <a:pt x="0" y="115069"/>
                  </a:lnTo>
                  <a:cubicBezTo>
                    <a:pt x="0" y="84551"/>
                    <a:pt x="12123" y="55283"/>
                    <a:pt x="33703" y="33703"/>
                  </a:cubicBezTo>
                  <a:cubicBezTo>
                    <a:pt x="55283" y="12123"/>
                    <a:pt x="84551" y="0"/>
                    <a:pt x="115069" y="0"/>
                  </a:cubicBezTo>
                  <a:close/>
                </a:path>
              </a:pathLst>
            </a:custGeom>
            <a:solidFill>
              <a:srgbClr val="A6A6A6"/>
            </a:solidFill>
            <a:ln cap="rnd">
              <a:noFill/>
              <a:prstDash val="solid"/>
              <a:round/>
            </a:ln>
          </p:spPr>
        </p:sp>
        <p:sp>
          <p:nvSpPr>
            <p:cNvPr id="10" name="TextBox 10"/>
            <p:cNvSpPr txBox="1"/>
            <p:nvPr/>
          </p:nvSpPr>
          <p:spPr>
            <a:xfrm>
              <a:off x="0" y="47625"/>
              <a:ext cx="903721" cy="312773"/>
            </a:xfrm>
            <a:prstGeom prst="rect">
              <a:avLst/>
            </a:prstGeom>
          </p:spPr>
          <p:txBody>
            <a:bodyPr lIns="254000" tIns="254000" rIns="254000" bIns="254000" rtlCol="0" anchor="t"/>
            <a:lstStyle/>
            <a:p>
              <a:pPr marL="0" lvl="0" indent="0" algn="l">
                <a:lnSpc>
                  <a:spcPts val="4967"/>
                </a:lnSpc>
                <a:spcBef>
                  <a:spcPct val="0"/>
                </a:spcBef>
              </a:pPr>
              <a:r>
                <a:rPr lang="en-US" sz="4599" b="1" u="none" strike="noStrike" dirty="0" smtClean="0">
                  <a:solidFill>
                    <a:srgbClr val="000000"/>
                  </a:solidFill>
                  <a:latin typeface="Raleway Bold"/>
                  <a:ea typeface="Raleway Bold"/>
                  <a:cs typeface="Raleway Bold"/>
                  <a:sym typeface="Raleway Bold"/>
                </a:rPr>
                <a:t>%MUERTE</a:t>
              </a:r>
              <a:endParaRPr lang="en-US" sz="4599" b="1" u="none" strike="noStrike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endParaRPr>
            </a:p>
          </p:txBody>
        </p:sp>
      </p:grpSp>
      <p:sp>
        <p:nvSpPr>
          <p:cNvPr id="11" name="Freeform 11"/>
          <p:cNvSpPr/>
          <p:nvPr/>
        </p:nvSpPr>
        <p:spPr>
          <a:xfrm>
            <a:off x="4412306" y="3898216"/>
            <a:ext cx="3318051" cy="1707782"/>
          </a:xfrm>
          <a:custGeom>
            <a:avLst/>
            <a:gdLst/>
            <a:ahLst/>
            <a:cxnLst/>
            <a:rect l="l" t="t" r="r" b="b"/>
            <a:pathLst>
              <a:path w="3318051" h="1707782">
                <a:moveTo>
                  <a:pt x="3318051" y="0"/>
                </a:moveTo>
                <a:lnTo>
                  <a:pt x="2737189" y="0"/>
                </a:lnTo>
                <a:cubicBezTo>
                  <a:pt x="2610937" y="0"/>
                  <a:pt x="2508589" y="102348"/>
                  <a:pt x="2508589" y="228600"/>
                </a:cubicBezTo>
                <a:lnTo>
                  <a:pt x="2508589" y="1479183"/>
                </a:lnTo>
                <a:cubicBezTo>
                  <a:pt x="2508589" y="1605435"/>
                  <a:pt x="2406241" y="1707783"/>
                  <a:pt x="2279989" y="1707783"/>
                </a:cubicBezTo>
                <a:lnTo>
                  <a:pt x="0" y="1707783"/>
                </a:lnTo>
              </a:path>
            </a:pathLst>
          </a:custGeom>
          <a:ln w="19050" cap="rnd">
            <a:solidFill>
              <a:srgbClr val="545454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2" name="Freeform 12"/>
          <p:cNvSpPr/>
          <p:nvPr/>
        </p:nvSpPr>
        <p:spPr>
          <a:xfrm>
            <a:off x="4834813" y="7648247"/>
            <a:ext cx="7438742" cy="1165273"/>
          </a:xfrm>
          <a:custGeom>
            <a:avLst/>
            <a:gdLst/>
            <a:ahLst/>
            <a:cxnLst/>
            <a:rect l="l" t="t" r="r" b="b"/>
            <a:pathLst>
              <a:path w="7438742" h="1165273">
                <a:moveTo>
                  <a:pt x="7438742" y="0"/>
                </a:moveTo>
                <a:lnTo>
                  <a:pt x="5580969" y="0"/>
                </a:lnTo>
                <a:cubicBezTo>
                  <a:pt x="5520340" y="0"/>
                  <a:pt x="5462195" y="24085"/>
                  <a:pt x="5419325" y="66956"/>
                </a:cubicBezTo>
                <a:cubicBezTo>
                  <a:pt x="5376454" y="109826"/>
                  <a:pt x="5352369" y="167971"/>
                  <a:pt x="5352369" y="228600"/>
                </a:cubicBezTo>
                <a:lnTo>
                  <a:pt x="5352369" y="936673"/>
                </a:lnTo>
                <a:cubicBezTo>
                  <a:pt x="5352369" y="997302"/>
                  <a:pt x="5328284" y="1055447"/>
                  <a:pt x="5285413" y="1098318"/>
                </a:cubicBezTo>
                <a:cubicBezTo>
                  <a:pt x="5242543" y="1141189"/>
                  <a:pt x="5184398" y="1165273"/>
                  <a:pt x="5123769" y="1165273"/>
                </a:cubicBezTo>
                <a:lnTo>
                  <a:pt x="0" y="1165273"/>
                </a:lnTo>
              </a:path>
            </a:pathLst>
          </a:custGeom>
          <a:ln w="19050" cap="rnd">
            <a:solidFill>
              <a:srgbClr val="545454"/>
            </a:solidFill>
            <a:prstDash val="solid"/>
            <a:headEnd type="none" w="sm" len="sm"/>
            <a:tailEnd type="oval" w="lg" len="lg"/>
          </a:ln>
        </p:spPr>
      </p:sp>
      <p:sp>
        <p:nvSpPr>
          <p:cNvPr id="13" name="TextBox 13"/>
          <p:cNvSpPr txBox="1"/>
          <p:nvPr/>
        </p:nvSpPr>
        <p:spPr>
          <a:xfrm>
            <a:off x="8600496" y="5007242"/>
            <a:ext cx="7342998" cy="17505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584"/>
              </a:lnSpc>
            </a:pPr>
            <a:r>
              <a:rPr lang="en-US" sz="4056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“Es la diferencia entre la vida y la muerte, la salvación y la condenación”</a:t>
            </a:r>
          </a:p>
        </p:txBody>
      </p:sp>
      <p:grpSp>
        <p:nvGrpSpPr>
          <p:cNvPr id="14" name="Group 14"/>
          <p:cNvGrpSpPr/>
          <p:nvPr/>
        </p:nvGrpSpPr>
        <p:grpSpPr>
          <a:xfrm>
            <a:off x="1028700" y="1016205"/>
            <a:ext cx="16230600" cy="2326647"/>
            <a:chOff x="0" y="0"/>
            <a:chExt cx="4274726" cy="612779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4274726" cy="612779"/>
            </a:xfrm>
            <a:custGeom>
              <a:avLst/>
              <a:gdLst/>
              <a:ahLst/>
              <a:cxnLst/>
              <a:rect l="l" t="t" r="r" b="b"/>
              <a:pathLst>
                <a:path w="4274726" h="612779">
                  <a:moveTo>
                    <a:pt x="19080" y="0"/>
                  </a:moveTo>
                  <a:lnTo>
                    <a:pt x="4255646" y="0"/>
                  </a:lnTo>
                  <a:cubicBezTo>
                    <a:pt x="4266183" y="0"/>
                    <a:pt x="4274726" y="8542"/>
                    <a:pt x="4274726" y="19080"/>
                  </a:cubicBezTo>
                  <a:lnTo>
                    <a:pt x="4274726" y="593700"/>
                  </a:lnTo>
                  <a:cubicBezTo>
                    <a:pt x="4274726" y="604237"/>
                    <a:pt x="4266183" y="612779"/>
                    <a:pt x="4255646" y="612779"/>
                  </a:cubicBezTo>
                  <a:lnTo>
                    <a:pt x="19080" y="612779"/>
                  </a:lnTo>
                  <a:cubicBezTo>
                    <a:pt x="14020" y="612779"/>
                    <a:pt x="9167" y="610769"/>
                    <a:pt x="5588" y="607191"/>
                  </a:cubicBezTo>
                  <a:cubicBezTo>
                    <a:pt x="2010" y="603613"/>
                    <a:pt x="0" y="598760"/>
                    <a:pt x="0" y="593700"/>
                  </a:cubicBezTo>
                  <a:lnTo>
                    <a:pt x="0" y="19080"/>
                  </a:lnTo>
                  <a:cubicBezTo>
                    <a:pt x="0" y="8542"/>
                    <a:pt x="8542" y="0"/>
                    <a:pt x="19080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16" name="TextBox 16"/>
            <p:cNvSpPr txBox="1"/>
            <p:nvPr/>
          </p:nvSpPr>
          <p:spPr>
            <a:xfrm>
              <a:off x="0" y="0"/>
              <a:ext cx="4274726" cy="61277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17" name="TextBox 17"/>
          <p:cNvSpPr txBox="1"/>
          <p:nvPr/>
        </p:nvSpPr>
        <p:spPr>
          <a:xfrm>
            <a:off x="3774307" y="1715978"/>
            <a:ext cx="10739385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Evangelio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9753455" y="8776606"/>
            <a:ext cx="7902879" cy="120612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761"/>
              </a:lnSpc>
              <a:spcBef>
                <a:spcPct val="0"/>
              </a:spcBef>
            </a:pPr>
            <a:r>
              <a:rPr lang="en-US" sz="406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Vos a que porcentaje perteneces?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439400" y="1051560"/>
            <a:ext cx="7013035" cy="8229600"/>
            <a:chOff x="0" y="0"/>
            <a:chExt cx="1847054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847055" cy="2167467"/>
            </a:xfrm>
            <a:custGeom>
              <a:avLst/>
              <a:gdLst/>
              <a:ahLst/>
              <a:cxnLst/>
              <a:rect l="l" t="t" r="r" b="b"/>
              <a:pathLst>
                <a:path w="1847055" h="2167467">
                  <a:moveTo>
                    <a:pt x="44157" y="0"/>
                  </a:moveTo>
                  <a:lnTo>
                    <a:pt x="1802897" y="0"/>
                  </a:lnTo>
                  <a:cubicBezTo>
                    <a:pt x="1827285" y="0"/>
                    <a:pt x="1847055" y="19770"/>
                    <a:pt x="1847055" y="44157"/>
                  </a:cubicBezTo>
                  <a:lnTo>
                    <a:pt x="1847055" y="2123309"/>
                  </a:lnTo>
                  <a:cubicBezTo>
                    <a:pt x="1847055" y="2147697"/>
                    <a:pt x="1827285" y="2167467"/>
                    <a:pt x="1802897" y="2167467"/>
                  </a:cubicBezTo>
                  <a:lnTo>
                    <a:pt x="44157" y="2167467"/>
                  </a:lnTo>
                  <a:cubicBezTo>
                    <a:pt x="19770" y="2167467"/>
                    <a:pt x="0" y="2147697"/>
                    <a:pt x="0" y="2123309"/>
                  </a:cubicBezTo>
                  <a:lnTo>
                    <a:pt x="0" y="44157"/>
                  </a:lnTo>
                  <a:cubicBezTo>
                    <a:pt x="0" y="19770"/>
                    <a:pt x="19770" y="0"/>
                    <a:pt x="44157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847054" cy="216746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1855771" y="1693895"/>
            <a:ext cx="5976251" cy="10699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8000"/>
              </a:lnSpc>
              <a:spcBef>
                <a:spcPct val="0"/>
              </a:spcBef>
            </a:pPr>
            <a:r>
              <a:rPr lang="en-US" sz="80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Evangelio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47818" y="3378409"/>
            <a:ext cx="9798448" cy="443568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188"/>
              </a:lnSpc>
            </a:pPr>
            <a:r>
              <a:rPr lang="en-US" sz="2822">
                <a:solidFill>
                  <a:srgbClr val="545454"/>
                </a:solidFill>
                <a:latin typeface="Raleway"/>
                <a:ea typeface="Raleway"/>
                <a:cs typeface="Raleway"/>
                <a:sym typeface="Raleway"/>
              </a:rPr>
              <a:t>•</a:t>
            </a:r>
            <a:r>
              <a:rPr lang="en-US" sz="2822" b="1">
                <a:solidFill>
                  <a:srgbClr val="2C2C2C"/>
                </a:solidFill>
                <a:latin typeface="Raleway Bold"/>
                <a:ea typeface="Raleway Bold"/>
                <a:cs typeface="Raleway Bold"/>
                <a:sym typeface="Raleway Bold"/>
              </a:rPr>
              <a:t>El verdadero estado del hombre: Somos pecadores</a:t>
            </a:r>
          </a:p>
          <a:p>
            <a:pPr algn="l">
              <a:lnSpc>
                <a:spcPts val="3188"/>
              </a:lnSpc>
            </a:pPr>
            <a:endParaRPr lang="en-US" sz="2822" b="1">
              <a:solidFill>
                <a:srgbClr val="2C2C2C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188"/>
              </a:lnSpc>
            </a:pPr>
            <a:r>
              <a:rPr lang="en-US" sz="2822" b="1">
                <a:solidFill>
                  <a:srgbClr val="2C2C2C"/>
                </a:solidFill>
                <a:latin typeface="Raleway Bold"/>
                <a:ea typeface="Raleway Bold"/>
                <a:cs typeface="Raleway Bold"/>
                <a:sym typeface="Raleway Bold"/>
              </a:rPr>
              <a:t>•Buena Noticia: Jesús</a:t>
            </a:r>
          </a:p>
          <a:p>
            <a:pPr algn="l">
              <a:lnSpc>
                <a:spcPts val="3188"/>
              </a:lnSpc>
            </a:pPr>
            <a:endParaRPr lang="en-US" sz="2822" b="1">
              <a:solidFill>
                <a:srgbClr val="2C2C2C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188"/>
              </a:lnSpc>
            </a:pPr>
            <a:r>
              <a:rPr lang="en-US" sz="2822" b="1">
                <a:solidFill>
                  <a:srgbClr val="2C2C2C"/>
                </a:solidFill>
                <a:latin typeface="Raleway Bold"/>
                <a:ea typeface="Raleway Bold"/>
                <a:cs typeface="Raleway Bold"/>
                <a:sym typeface="Raleway Bold"/>
              </a:rPr>
              <a:t>•Es poder de Dios para salvar a todo aquel que cree en El</a:t>
            </a:r>
          </a:p>
          <a:p>
            <a:pPr algn="l">
              <a:lnSpc>
                <a:spcPts val="3188"/>
              </a:lnSpc>
            </a:pPr>
            <a:endParaRPr lang="en-US" sz="2822" b="1">
              <a:solidFill>
                <a:srgbClr val="2C2C2C"/>
              </a:solidFill>
              <a:latin typeface="Raleway Bold"/>
              <a:ea typeface="Raleway Bold"/>
              <a:cs typeface="Raleway Bold"/>
              <a:sym typeface="Raleway Bold"/>
            </a:endParaRPr>
          </a:p>
          <a:p>
            <a:pPr algn="l">
              <a:lnSpc>
                <a:spcPts val="3188"/>
              </a:lnSpc>
            </a:pPr>
            <a:r>
              <a:rPr lang="en-US" sz="2822" b="1">
                <a:solidFill>
                  <a:srgbClr val="2C2C2C"/>
                </a:solidFill>
                <a:latin typeface="Raleway Bold"/>
                <a:ea typeface="Raleway Bold"/>
                <a:cs typeface="Raleway Bold"/>
                <a:sym typeface="Raleway Bold"/>
              </a:rPr>
              <a:t>•Porque primeramente os he enseñado lo que asimismo recibí: que Cristo murió por nuestros pecados, conforme a las Escrituras; y que fue sepultado, y que resucitó al tercer día, conforme a las Escrituras (1º Corintios 15:3-4) </a:t>
            </a:r>
          </a:p>
          <a:p>
            <a:pPr algn="l">
              <a:lnSpc>
                <a:spcPts val="3321"/>
              </a:lnSpc>
            </a:pPr>
            <a:endParaRPr lang="en-US" sz="2822" b="1">
              <a:solidFill>
                <a:srgbClr val="2C2C2C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7" name="Freeform 7"/>
          <p:cNvSpPr/>
          <p:nvPr/>
        </p:nvSpPr>
        <p:spPr>
          <a:xfrm>
            <a:off x="11430000" y="1987871"/>
            <a:ext cx="5355755" cy="6356979"/>
          </a:xfrm>
          <a:custGeom>
            <a:avLst/>
            <a:gdLst/>
            <a:ahLst/>
            <a:cxnLst/>
            <a:rect l="l" t="t" r="r" b="b"/>
            <a:pathLst>
              <a:path w="5355755" h="6356979">
                <a:moveTo>
                  <a:pt x="0" y="0"/>
                </a:moveTo>
                <a:lnTo>
                  <a:pt x="5355754" y="0"/>
                </a:lnTo>
                <a:lnTo>
                  <a:pt x="5355754" y="6356978"/>
                </a:lnTo>
                <a:lnTo>
                  <a:pt x="0" y="6356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6343235" y="601395"/>
            <a:ext cx="5355755" cy="6356979"/>
          </a:xfrm>
          <a:custGeom>
            <a:avLst/>
            <a:gdLst/>
            <a:ahLst/>
            <a:cxnLst/>
            <a:rect l="l" t="t" r="r" b="b"/>
            <a:pathLst>
              <a:path w="5355755" h="6356979">
                <a:moveTo>
                  <a:pt x="0" y="0"/>
                </a:moveTo>
                <a:lnTo>
                  <a:pt x="5355755" y="0"/>
                </a:lnTo>
                <a:lnTo>
                  <a:pt x="5355755" y="6356978"/>
                </a:lnTo>
                <a:lnTo>
                  <a:pt x="0" y="635697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3" name="AutoShape 3"/>
          <p:cNvSpPr/>
          <p:nvPr/>
        </p:nvSpPr>
        <p:spPr>
          <a:xfrm>
            <a:off x="1993135" y="6685353"/>
            <a:ext cx="15266165" cy="0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4" name="TextBox 4"/>
          <p:cNvSpPr txBox="1"/>
          <p:nvPr/>
        </p:nvSpPr>
        <p:spPr>
          <a:xfrm>
            <a:off x="1524000" y="4635845"/>
            <a:ext cx="15163800" cy="1024834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8013"/>
              </a:lnSpc>
              <a:spcBef>
                <a:spcPct val="0"/>
              </a:spcBef>
            </a:pPr>
            <a:r>
              <a:rPr lang="en-US" sz="6849" b="1" dirty="0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AC                              DC</a:t>
            </a:r>
          </a:p>
        </p:txBody>
      </p:sp>
      <p:sp>
        <p:nvSpPr>
          <p:cNvPr id="5" name="TextBox 5"/>
          <p:cNvSpPr txBox="1"/>
          <p:nvPr/>
        </p:nvSpPr>
        <p:spPr>
          <a:xfrm>
            <a:off x="2328445" y="5942596"/>
            <a:ext cx="13631110" cy="74275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790"/>
              </a:lnSpc>
              <a:spcBef>
                <a:spcPct val="0"/>
              </a:spcBef>
            </a:pPr>
            <a:r>
              <a:rPr lang="en-US" sz="4949" b="1">
                <a:solidFill>
                  <a:srgbClr val="000000"/>
                </a:solidFill>
                <a:latin typeface="Raleway Bold"/>
                <a:ea typeface="Raleway Bold"/>
                <a:cs typeface="Raleway Bold"/>
                <a:sym typeface="Raleway Bold"/>
              </a:rPr>
              <a:t>MUERTE ETERNA              VIDA ETERNA 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938727" y="1028700"/>
            <a:ext cx="4676565" cy="5361484"/>
            <a:chOff x="0" y="0"/>
            <a:chExt cx="1231688" cy="141207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231688" cy="1412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>
            <a:off x="7758990" y="1028700"/>
            <a:ext cx="4676565" cy="5361484"/>
            <a:chOff x="0" y="0"/>
            <a:chExt cx="1231688" cy="1412078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7" name="TextBox 7"/>
            <p:cNvSpPr txBox="1"/>
            <p:nvPr/>
          </p:nvSpPr>
          <p:spPr>
            <a:xfrm>
              <a:off x="0" y="0"/>
              <a:ext cx="1231688" cy="1412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>
            <a:off x="12655201" y="1028700"/>
            <a:ext cx="4676565" cy="5361484"/>
            <a:chOff x="0" y="0"/>
            <a:chExt cx="1231688" cy="1412078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1231688" cy="1412078"/>
            </a:xfrm>
            <a:custGeom>
              <a:avLst/>
              <a:gdLst/>
              <a:ahLst/>
              <a:cxnLst/>
              <a:rect l="l" t="t" r="r" b="b"/>
              <a:pathLst>
                <a:path w="1231688" h="1412078">
                  <a:moveTo>
                    <a:pt x="66219" y="0"/>
                  </a:moveTo>
                  <a:lnTo>
                    <a:pt x="1165469" y="0"/>
                  </a:lnTo>
                  <a:cubicBezTo>
                    <a:pt x="1183031" y="0"/>
                    <a:pt x="1199874" y="6977"/>
                    <a:pt x="1212293" y="19395"/>
                  </a:cubicBezTo>
                  <a:cubicBezTo>
                    <a:pt x="1224711" y="31814"/>
                    <a:pt x="1231688" y="48657"/>
                    <a:pt x="1231688" y="66219"/>
                  </a:cubicBezTo>
                  <a:lnTo>
                    <a:pt x="1231688" y="1345859"/>
                  </a:lnTo>
                  <a:cubicBezTo>
                    <a:pt x="1231688" y="1363422"/>
                    <a:pt x="1224711" y="1380265"/>
                    <a:pt x="1212293" y="1392683"/>
                  </a:cubicBezTo>
                  <a:cubicBezTo>
                    <a:pt x="1199874" y="1405101"/>
                    <a:pt x="1183031" y="1412078"/>
                    <a:pt x="1165469" y="1412078"/>
                  </a:cubicBezTo>
                  <a:lnTo>
                    <a:pt x="66219" y="1412078"/>
                  </a:lnTo>
                  <a:cubicBezTo>
                    <a:pt x="48657" y="1412078"/>
                    <a:pt x="31814" y="1405101"/>
                    <a:pt x="19395" y="1392683"/>
                  </a:cubicBezTo>
                  <a:cubicBezTo>
                    <a:pt x="6977" y="1380265"/>
                    <a:pt x="0" y="1363422"/>
                    <a:pt x="0" y="1345859"/>
                  </a:cubicBezTo>
                  <a:lnTo>
                    <a:pt x="0" y="66219"/>
                  </a:lnTo>
                  <a:cubicBezTo>
                    <a:pt x="0" y="48657"/>
                    <a:pt x="6977" y="31814"/>
                    <a:pt x="19395" y="19395"/>
                  </a:cubicBezTo>
                  <a:cubicBezTo>
                    <a:pt x="31814" y="6977"/>
                    <a:pt x="48657" y="0"/>
                    <a:pt x="66219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0"/>
              <a:ext cx="1231688" cy="141207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 rot="-5400000">
            <a:off x="-2809159" y="4980859"/>
            <a:ext cx="8865712" cy="96139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r">
              <a:lnSpc>
                <a:spcPts val="7100"/>
              </a:lnSpc>
              <a:spcBef>
                <a:spcPct val="0"/>
              </a:spcBef>
            </a:pPr>
            <a:r>
              <a:rPr lang="en-US" sz="71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la vida                DC</a:t>
            </a:r>
          </a:p>
        </p:txBody>
      </p:sp>
      <p:sp>
        <p:nvSpPr>
          <p:cNvPr id="12" name="AutoShape 12"/>
          <p:cNvSpPr/>
          <p:nvPr/>
        </p:nvSpPr>
        <p:spPr>
          <a:xfrm flipV="1">
            <a:off x="2241551" y="756543"/>
            <a:ext cx="0" cy="8501757"/>
          </a:xfrm>
          <a:prstGeom prst="line">
            <a:avLst/>
          </a:prstGeom>
          <a:ln w="38100" cap="flat">
            <a:solidFill>
              <a:srgbClr val="000000"/>
            </a:solidFill>
            <a:prstDash val="solid"/>
            <a:headEnd type="arrow" w="med" len="sm"/>
            <a:tailEnd type="arrow" w="med" len="sm"/>
          </a:ln>
        </p:spPr>
      </p:sp>
      <p:sp>
        <p:nvSpPr>
          <p:cNvPr id="13" name="Freeform 13"/>
          <p:cNvSpPr/>
          <p:nvPr/>
        </p:nvSpPr>
        <p:spPr>
          <a:xfrm>
            <a:off x="958709" y="2628628"/>
            <a:ext cx="1145685" cy="2832927"/>
          </a:xfrm>
          <a:custGeom>
            <a:avLst/>
            <a:gdLst/>
            <a:ahLst/>
            <a:cxnLst/>
            <a:rect l="l" t="t" r="r" b="b"/>
            <a:pathLst>
              <a:path w="1145685" h="2832927">
                <a:moveTo>
                  <a:pt x="0" y="0"/>
                </a:moveTo>
                <a:lnTo>
                  <a:pt x="1145685" y="0"/>
                </a:lnTo>
                <a:lnTo>
                  <a:pt x="1145685" y="2832928"/>
                </a:lnTo>
                <a:lnTo>
                  <a:pt x="0" y="283292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54162" r="-54162"/>
            </a:stretch>
          </a:blipFill>
        </p:spPr>
      </p:sp>
      <p:sp>
        <p:nvSpPr>
          <p:cNvPr id="14" name="Freeform 14"/>
          <p:cNvSpPr/>
          <p:nvPr/>
        </p:nvSpPr>
        <p:spPr>
          <a:xfrm>
            <a:off x="3084578" y="1310448"/>
            <a:ext cx="4359344" cy="4151108"/>
          </a:xfrm>
          <a:custGeom>
            <a:avLst/>
            <a:gdLst/>
            <a:ahLst/>
            <a:cxnLst/>
            <a:rect l="l" t="t" r="r" b="b"/>
            <a:pathLst>
              <a:path w="4359344" h="4151108">
                <a:moveTo>
                  <a:pt x="0" y="0"/>
                </a:moveTo>
                <a:lnTo>
                  <a:pt x="4359344" y="0"/>
                </a:lnTo>
                <a:lnTo>
                  <a:pt x="4359344" y="4151108"/>
                </a:lnTo>
                <a:lnTo>
                  <a:pt x="0" y="415110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 l="-35020" r="-35020"/>
            </a:stretch>
          </a:blipFill>
          <a:ln cap="rnd">
            <a:noFill/>
            <a:prstDash val="solid"/>
            <a:round/>
          </a:ln>
        </p:spPr>
      </p:sp>
      <p:sp>
        <p:nvSpPr>
          <p:cNvPr id="15" name="Freeform 15"/>
          <p:cNvSpPr/>
          <p:nvPr/>
        </p:nvSpPr>
        <p:spPr>
          <a:xfrm>
            <a:off x="7913185" y="1310448"/>
            <a:ext cx="4266640" cy="4151108"/>
          </a:xfrm>
          <a:custGeom>
            <a:avLst/>
            <a:gdLst/>
            <a:ahLst/>
            <a:cxnLst/>
            <a:rect l="l" t="t" r="r" b="b"/>
            <a:pathLst>
              <a:path w="4266640" h="4151108">
                <a:moveTo>
                  <a:pt x="0" y="0"/>
                </a:moveTo>
                <a:lnTo>
                  <a:pt x="4266639" y="0"/>
                </a:lnTo>
                <a:lnTo>
                  <a:pt x="4266639" y="4151108"/>
                </a:lnTo>
                <a:lnTo>
                  <a:pt x="0" y="415110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l="-18956" r="-27347"/>
            </a:stretch>
          </a:blipFill>
        </p:spPr>
      </p:sp>
      <p:sp>
        <p:nvSpPr>
          <p:cNvPr id="16" name="Freeform 16"/>
          <p:cNvSpPr/>
          <p:nvPr/>
        </p:nvSpPr>
        <p:spPr>
          <a:xfrm>
            <a:off x="12902280" y="1310448"/>
            <a:ext cx="4182409" cy="4151108"/>
          </a:xfrm>
          <a:custGeom>
            <a:avLst/>
            <a:gdLst/>
            <a:ahLst/>
            <a:cxnLst/>
            <a:rect l="l" t="t" r="r" b="b"/>
            <a:pathLst>
              <a:path w="4182409" h="2396376">
                <a:moveTo>
                  <a:pt x="0" y="0"/>
                </a:moveTo>
                <a:lnTo>
                  <a:pt x="4182409" y="0"/>
                </a:lnTo>
                <a:lnTo>
                  <a:pt x="4182409" y="2396376"/>
                </a:lnTo>
                <a:lnTo>
                  <a:pt x="0" y="2396376"/>
                </a:lnTo>
                <a:lnTo>
                  <a:pt x="0" y="0"/>
                </a:lnTo>
                <a:close/>
              </a:path>
            </a:pathLst>
          </a:custGeom>
          <a:blipFill>
            <a:blip r:embed="rId5"/>
            <a:stretch>
              <a:fillRect t="-8467" b="-8467"/>
            </a:stretch>
          </a:blipFill>
        </p:spPr>
      </p:sp>
      <p:sp>
        <p:nvSpPr>
          <p:cNvPr id="17" name="Freeform 17"/>
          <p:cNvSpPr/>
          <p:nvPr/>
        </p:nvSpPr>
        <p:spPr>
          <a:xfrm>
            <a:off x="12932760" y="1318068"/>
            <a:ext cx="1825860" cy="2223542"/>
          </a:xfrm>
          <a:custGeom>
            <a:avLst/>
            <a:gdLst/>
            <a:ahLst/>
            <a:cxnLst/>
            <a:rect l="l" t="t" r="r" b="b"/>
            <a:pathLst>
              <a:path w="1989532" h="2652710">
                <a:moveTo>
                  <a:pt x="0" y="0"/>
                </a:moveTo>
                <a:lnTo>
                  <a:pt x="1989532" y="0"/>
                </a:lnTo>
                <a:lnTo>
                  <a:pt x="1989532" y="2652709"/>
                </a:lnTo>
                <a:lnTo>
                  <a:pt x="0" y="2652709"/>
                </a:lnTo>
                <a:lnTo>
                  <a:pt x="0" y="0"/>
                </a:lnTo>
                <a:close/>
              </a:path>
            </a:pathLst>
          </a:custGeom>
          <a:blipFill>
            <a:blip r:embed="rId6"/>
            <a:stretch>
              <a:fillRect/>
            </a:stretch>
          </a:blipFill>
        </p:spPr>
      </p:sp>
      <p:sp>
        <p:nvSpPr>
          <p:cNvPr id="18" name="TextBox 18"/>
          <p:cNvSpPr txBox="1"/>
          <p:nvPr/>
        </p:nvSpPr>
        <p:spPr>
          <a:xfrm>
            <a:off x="3084578" y="6647359"/>
            <a:ext cx="4369980" cy="127665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385"/>
              </a:lnSpc>
            </a:pPr>
            <a:r>
              <a:rPr lang="en-US" sz="2996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Soy Salvo de la condenación eterna (Ro 5:1) Es por fe en Jesús.      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7758990" y="6564744"/>
            <a:ext cx="4616884" cy="3193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667"/>
              </a:lnSpc>
            </a:pPr>
            <a:r>
              <a:rPr lang="en-US" sz="236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Comienza la nueva Vida en Cristo. Mente de Cristo (1º Co 2:16). Desaprender ( 1 Co 9:24-27) . Libre albedrío. Consecuencias. Necesito arrepentirme (1 JN 1:9 - Hb 3:19). </a:t>
            </a:r>
          </a:p>
          <a:p>
            <a:pPr algn="l">
              <a:lnSpc>
                <a:spcPts val="2667"/>
              </a:lnSpc>
            </a:pPr>
            <a:r>
              <a:rPr lang="en-US" sz="236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Cuidar la salvación con temor y temblor (Fil 2:12). Perseverar es clave! (Mt 10: 22). ​</a:t>
            </a:r>
          </a:p>
          <a:p>
            <a:pPr algn="l">
              <a:lnSpc>
                <a:spcPts val="1775"/>
              </a:lnSpc>
            </a:pPr>
            <a:endParaRPr lang="en-US" sz="236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0" name="TextBox 20"/>
          <p:cNvSpPr txBox="1"/>
          <p:nvPr/>
        </p:nvSpPr>
        <p:spPr>
          <a:xfrm>
            <a:off x="3084578" y="5647337"/>
            <a:ext cx="46765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en-US" sz="24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PRIMERO la </a:t>
            </a:r>
            <a:r>
              <a:rPr lang="en-US" sz="2499" b="1">
                <a:solidFill>
                  <a:srgbClr val="509272"/>
                </a:solidFill>
                <a:latin typeface="Raleway Bold"/>
                <a:ea typeface="Raleway Bold"/>
                <a:cs typeface="Raleway Bold"/>
                <a:sym typeface="Raleway Bold"/>
              </a:rPr>
              <a:t>JUSTIFICACIÓN</a:t>
            </a:r>
          </a:p>
        </p:txBody>
      </p:sp>
      <p:sp>
        <p:nvSpPr>
          <p:cNvPr id="21" name="TextBox 21"/>
          <p:cNvSpPr txBox="1"/>
          <p:nvPr/>
        </p:nvSpPr>
        <p:spPr>
          <a:xfrm>
            <a:off x="7833656" y="5647337"/>
            <a:ext cx="4676565" cy="3524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699"/>
              </a:lnSpc>
              <a:spcBef>
                <a:spcPct val="0"/>
              </a:spcBef>
            </a:pPr>
            <a:r>
              <a:rPr lang="en-US" sz="24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LUEGO la </a:t>
            </a:r>
            <a:r>
              <a:rPr lang="en-US" sz="2499" b="1">
                <a:solidFill>
                  <a:srgbClr val="509272"/>
                </a:solidFill>
                <a:latin typeface="Raleway Bold"/>
                <a:ea typeface="Raleway Bold"/>
                <a:cs typeface="Raleway Bold"/>
                <a:sym typeface="Raleway Bold"/>
              </a:rPr>
              <a:t>SANTIFICACIÓN</a:t>
            </a:r>
          </a:p>
        </p:txBody>
      </p:sp>
      <p:sp>
        <p:nvSpPr>
          <p:cNvPr id="22" name="TextBox 22"/>
          <p:cNvSpPr txBox="1"/>
          <p:nvPr/>
        </p:nvSpPr>
        <p:spPr>
          <a:xfrm>
            <a:off x="12756874" y="6739470"/>
            <a:ext cx="4676565" cy="28775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938"/>
              </a:lnSpc>
            </a:pPr>
            <a:r>
              <a:rPr lang="en-US" sz="2600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Seré Juzgado en el Tribunal de Cristo por mis obras. Qué hiciste con lo que te di? Vendrá la recompensa (Intimidad, trabajo asignado y rango de autoridad). 1º Co 3:12-15 – 2º Co 5:1- Ap 3:21</a:t>
            </a:r>
          </a:p>
          <a:p>
            <a:pPr algn="l">
              <a:lnSpc>
                <a:spcPts val="2147"/>
              </a:lnSpc>
            </a:pPr>
            <a:endParaRPr lang="en-US" sz="2600" b="1">
              <a:solidFill>
                <a:srgbClr val="545454"/>
              </a:solidFill>
              <a:latin typeface="Raleway Bold"/>
              <a:ea typeface="Raleway Bold"/>
              <a:cs typeface="Raleway Bold"/>
              <a:sym typeface="Raleway Bold"/>
            </a:endParaRPr>
          </a:p>
        </p:txBody>
      </p:sp>
      <p:sp>
        <p:nvSpPr>
          <p:cNvPr id="23" name="TextBox 23"/>
          <p:cNvSpPr txBox="1"/>
          <p:nvPr/>
        </p:nvSpPr>
        <p:spPr>
          <a:xfrm>
            <a:off x="12729296" y="5647337"/>
            <a:ext cx="4676565" cy="33032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484"/>
              </a:lnSpc>
              <a:spcBef>
                <a:spcPct val="0"/>
              </a:spcBef>
            </a:pPr>
            <a:r>
              <a:rPr lang="en-US" sz="2300" b="1" dirty="0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FINALMENTE la </a:t>
            </a:r>
            <a:r>
              <a:rPr lang="en-US" sz="2300" b="1" dirty="0">
                <a:solidFill>
                  <a:srgbClr val="509272"/>
                </a:solidFill>
                <a:latin typeface="Raleway Bold"/>
                <a:ea typeface="Raleway Bold"/>
                <a:cs typeface="Raleway Bold"/>
                <a:sym typeface="Raleway Bold"/>
              </a:rPr>
              <a:t>GLORIFICACIÓN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8E8E8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028700" y="1028700"/>
            <a:ext cx="16230600" cy="8229600"/>
            <a:chOff x="0" y="0"/>
            <a:chExt cx="4274726" cy="2167467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4274726" cy="2167467"/>
            </a:xfrm>
            <a:custGeom>
              <a:avLst/>
              <a:gdLst/>
              <a:ahLst/>
              <a:cxnLst/>
              <a:rect l="l" t="t" r="r" b="b"/>
              <a:pathLst>
                <a:path w="4274726" h="2167467">
                  <a:moveTo>
                    <a:pt x="19080" y="0"/>
                  </a:moveTo>
                  <a:lnTo>
                    <a:pt x="4255646" y="0"/>
                  </a:lnTo>
                  <a:cubicBezTo>
                    <a:pt x="4266183" y="0"/>
                    <a:pt x="4274726" y="8542"/>
                    <a:pt x="4274726" y="19080"/>
                  </a:cubicBezTo>
                  <a:lnTo>
                    <a:pt x="4274726" y="2148387"/>
                  </a:lnTo>
                  <a:cubicBezTo>
                    <a:pt x="4274726" y="2158924"/>
                    <a:pt x="4266183" y="2167467"/>
                    <a:pt x="4255646" y="2167467"/>
                  </a:cubicBezTo>
                  <a:lnTo>
                    <a:pt x="19080" y="2167467"/>
                  </a:lnTo>
                  <a:cubicBezTo>
                    <a:pt x="8542" y="2167467"/>
                    <a:pt x="0" y="2158924"/>
                    <a:pt x="0" y="2148387"/>
                  </a:cubicBezTo>
                  <a:lnTo>
                    <a:pt x="0" y="19080"/>
                  </a:lnTo>
                  <a:cubicBezTo>
                    <a:pt x="0" y="8542"/>
                    <a:pt x="8542" y="0"/>
                    <a:pt x="19080" y="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28575"/>
              <a:ext cx="4274726" cy="2138892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699"/>
                </a:lnSpc>
              </a:pPr>
              <a:endParaRPr/>
            </a:p>
          </p:txBody>
        </p:sp>
      </p:grpSp>
      <p:sp>
        <p:nvSpPr>
          <p:cNvPr id="5" name="Freeform 5"/>
          <p:cNvSpPr/>
          <p:nvPr/>
        </p:nvSpPr>
        <p:spPr>
          <a:xfrm>
            <a:off x="1655871" y="1313739"/>
            <a:ext cx="4336963" cy="4470408"/>
          </a:xfrm>
          <a:custGeom>
            <a:avLst/>
            <a:gdLst/>
            <a:ahLst/>
            <a:cxnLst/>
            <a:rect l="l" t="t" r="r" b="b"/>
            <a:pathLst>
              <a:path w="4336963" h="4470408">
                <a:moveTo>
                  <a:pt x="0" y="0"/>
                </a:moveTo>
                <a:lnTo>
                  <a:pt x="4336962" y="0"/>
                </a:lnTo>
                <a:lnTo>
                  <a:pt x="4336962" y="4470408"/>
                </a:lnTo>
                <a:lnTo>
                  <a:pt x="0" y="4470408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Freeform 6"/>
          <p:cNvSpPr/>
          <p:nvPr/>
        </p:nvSpPr>
        <p:spPr>
          <a:xfrm>
            <a:off x="12424344" y="4055218"/>
            <a:ext cx="4559625" cy="4809040"/>
          </a:xfrm>
          <a:custGeom>
            <a:avLst/>
            <a:gdLst/>
            <a:ahLst/>
            <a:cxnLst/>
            <a:rect l="l" t="t" r="r" b="b"/>
            <a:pathLst>
              <a:path w="4559625" h="4809040">
                <a:moveTo>
                  <a:pt x="0" y="0"/>
                </a:moveTo>
                <a:lnTo>
                  <a:pt x="4559625" y="0"/>
                </a:lnTo>
                <a:lnTo>
                  <a:pt x="4559625" y="4809041"/>
                </a:lnTo>
                <a:lnTo>
                  <a:pt x="0" y="4809041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grpSp>
        <p:nvGrpSpPr>
          <p:cNvPr id="7" name="Group 7"/>
          <p:cNvGrpSpPr/>
          <p:nvPr/>
        </p:nvGrpSpPr>
        <p:grpSpPr>
          <a:xfrm>
            <a:off x="6346919" y="1313739"/>
            <a:ext cx="5948422" cy="7477029"/>
            <a:chOff x="0" y="0"/>
            <a:chExt cx="1566662" cy="1969259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566663" cy="1969259"/>
            </a:xfrm>
            <a:custGeom>
              <a:avLst/>
              <a:gdLst/>
              <a:ahLst/>
              <a:cxnLst/>
              <a:rect l="l" t="t" r="r" b="b"/>
              <a:pathLst>
                <a:path w="1566663" h="1969259">
                  <a:moveTo>
                    <a:pt x="52060" y="0"/>
                  </a:moveTo>
                  <a:lnTo>
                    <a:pt x="1514602" y="0"/>
                  </a:lnTo>
                  <a:cubicBezTo>
                    <a:pt x="1528409" y="0"/>
                    <a:pt x="1541651" y="5485"/>
                    <a:pt x="1551414" y="15248"/>
                  </a:cubicBezTo>
                  <a:cubicBezTo>
                    <a:pt x="1561178" y="25011"/>
                    <a:pt x="1566663" y="38253"/>
                    <a:pt x="1566663" y="52060"/>
                  </a:cubicBezTo>
                  <a:lnTo>
                    <a:pt x="1566663" y="1917198"/>
                  </a:lnTo>
                  <a:cubicBezTo>
                    <a:pt x="1566663" y="1931006"/>
                    <a:pt x="1561178" y="1944247"/>
                    <a:pt x="1551414" y="1954011"/>
                  </a:cubicBezTo>
                  <a:cubicBezTo>
                    <a:pt x="1541651" y="1963774"/>
                    <a:pt x="1528409" y="1969259"/>
                    <a:pt x="1514602" y="1969259"/>
                  </a:cubicBezTo>
                  <a:lnTo>
                    <a:pt x="52060" y="1969259"/>
                  </a:lnTo>
                  <a:cubicBezTo>
                    <a:pt x="23308" y="1969259"/>
                    <a:pt x="0" y="1945950"/>
                    <a:pt x="0" y="1917198"/>
                  </a:cubicBezTo>
                  <a:lnTo>
                    <a:pt x="0" y="52060"/>
                  </a:lnTo>
                  <a:cubicBezTo>
                    <a:pt x="0" y="23308"/>
                    <a:pt x="23308" y="0"/>
                    <a:pt x="52060" y="0"/>
                  </a:cubicBezTo>
                  <a:close/>
                </a:path>
              </a:pathLst>
            </a:custGeom>
            <a:solidFill>
              <a:srgbClr val="E8E8E8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0"/>
              <a:ext cx="1566662" cy="196925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573"/>
                </a:lnSpc>
              </a:pPr>
              <a:endParaRPr/>
            </a:p>
          </p:txBody>
        </p:sp>
      </p:grpSp>
      <p:sp>
        <p:nvSpPr>
          <p:cNvPr id="10" name="Freeform 10"/>
          <p:cNvSpPr/>
          <p:nvPr/>
        </p:nvSpPr>
        <p:spPr>
          <a:xfrm>
            <a:off x="6753385" y="1873764"/>
            <a:ext cx="5355755" cy="6356979"/>
          </a:xfrm>
          <a:custGeom>
            <a:avLst/>
            <a:gdLst/>
            <a:ahLst/>
            <a:cxnLst/>
            <a:rect l="l" t="t" r="r" b="b"/>
            <a:pathLst>
              <a:path w="5355755" h="6356979">
                <a:moveTo>
                  <a:pt x="0" y="0"/>
                </a:moveTo>
                <a:lnTo>
                  <a:pt x="5355754" y="0"/>
                </a:lnTo>
                <a:lnTo>
                  <a:pt x="5355754" y="6356978"/>
                </a:lnTo>
                <a:lnTo>
                  <a:pt x="0" y="6356978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11" name="Freeform 11"/>
          <p:cNvSpPr/>
          <p:nvPr/>
        </p:nvSpPr>
        <p:spPr>
          <a:xfrm>
            <a:off x="6346919" y="5986774"/>
            <a:ext cx="2586731" cy="1849513"/>
          </a:xfrm>
          <a:custGeom>
            <a:avLst/>
            <a:gdLst/>
            <a:ahLst/>
            <a:cxnLst/>
            <a:rect l="l" t="t" r="r" b="b"/>
            <a:pathLst>
              <a:path w="2586731" h="1849513">
                <a:moveTo>
                  <a:pt x="0" y="0"/>
                </a:moveTo>
                <a:lnTo>
                  <a:pt x="2586731" y="0"/>
                </a:lnTo>
                <a:lnTo>
                  <a:pt x="2586731" y="1849513"/>
                </a:lnTo>
                <a:lnTo>
                  <a:pt x="0" y="1849513"/>
                </a:lnTo>
                <a:lnTo>
                  <a:pt x="0" y="0"/>
                </a:lnTo>
                <a:close/>
              </a:path>
            </a:pathLst>
          </a:custGeom>
          <a:blipFill>
            <a:blip r:embed="rId5">
              <a:extLst>
                <a:ext uri="{96DAC541-7B7A-43D3-8B79-37D633B846F1}">
                  <asvg:svgBlip xmlns:asvg="http://schemas.microsoft.com/office/drawing/2016/SVG/main" xmlns="" r:embed="rId6"/>
                </a:ext>
              </a:extLst>
            </a:blip>
            <a:stretch>
              <a:fillRect/>
            </a:stretch>
          </a:blipFill>
        </p:spPr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reeform 2"/>
          <p:cNvSpPr/>
          <p:nvPr/>
        </p:nvSpPr>
        <p:spPr>
          <a:xfrm>
            <a:off x="4270491" y="1016150"/>
            <a:ext cx="14629879" cy="8242150"/>
          </a:xfrm>
          <a:custGeom>
            <a:avLst/>
            <a:gdLst/>
            <a:ahLst/>
            <a:cxnLst/>
            <a:rect l="l" t="t" r="r" b="b"/>
            <a:pathLst>
              <a:path w="14629879" h="8242150">
                <a:moveTo>
                  <a:pt x="0" y="0"/>
                </a:moveTo>
                <a:lnTo>
                  <a:pt x="14629878" y="0"/>
                </a:lnTo>
                <a:lnTo>
                  <a:pt x="14629878" y="8242150"/>
                </a:lnTo>
                <a:lnTo>
                  <a:pt x="0" y="824215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 l="-15323" t="-7146" b="-11323"/>
            </a:stretch>
          </a:blipFill>
        </p:spPr>
      </p:sp>
      <p:sp>
        <p:nvSpPr>
          <p:cNvPr id="3" name="TextBox 3"/>
          <p:cNvSpPr txBox="1"/>
          <p:nvPr/>
        </p:nvSpPr>
        <p:spPr>
          <a:xfrm>
            <a:off x="1028700" y="4982659"/>
            <a:ext cx="7845324" cy="387349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9999"/>
              </a:lnSpc>
            </a:pPr>
            <a:r>
              <a:rPr lang="en-US" sz="9999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Cumpliendo los planes del Señor...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9975728" y="8028924"/>
            <a:ext cx="7428485" cy="82723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r">
              <a:lnSpc>
                <a:spcPts val="6409"/>
              </a:lnSpc>
            </a:pPr>
            <a:r>
              <a:rPr lang="en-US" sz="5477" b="1">
                <a:solidFill>
                  <a:srgbClr val="545454"/>
                </a:solidFill>
                <a:latin typeface="Raleway Bold"/>
                <a:ea typeface="Raleway Bold"/>
                <a:cs typeface="Raleway Bold"/>
                <a:sym typeface="Raleway Bold"/>
              </a:rPr>
              <a:t>CLUE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</TotalTime>
  <Words>262</Words>
  <Application>Microsoft Office PowerPoint</Application>
  <PresentationFormat>Personalizado</PresentationFormat>
  <Paragraphs>34</Paragraphs>
  <Slides>8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8</vt:i4>
      </vt:variant>
    </vt:vector>
  </HeadingPairs>
  <TitlesOfParts>
    <vt:vector size="13" baseType="lpstr">
      <vt:lpstr>Arial</vt:lpstr>
      <vt:lpstr>Raleway Bold</vt:lpstr>
      <vt:lpstr>Raleway</vt:lpstr>
      <vt:lpstr>Calibri</vt:lpstr>
      <vt:lpstr>Office Theme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Propuesta de Proyecto Moderno Verde y Gris</dc:title>
  <dc:creator>UsuarioW8.1</dc:creator>
  <cp:lastModifiedBy>UsuarioW8.1</cp:lastModifiedBy>
  <cp:revision>4</cp:revision>
  <dcterms:created xsi:type="dcterms:W3CDTF">2006-08-16T00:00:00Z</dcterms:created>
  <dcterms:modified xsi:type="dcterms:W3CDTF">2026-08-11T15:57:16Z</dcterms:modified>
  <dc:identifier>DAHRiZFQuDs</dc:identifier>
</cp:coreProperties>
</file>