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Open Sans Bold" panose="020B0604020202020204" charset="0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Raleway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62" d="100"/>
          <a:sy n="62" d="100"/>
        </p:scale>
        <p:origin x="-354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70491" y="1016150"/>
            <a:ext cx="14629879" cy="8242150"/>
          </a:xfrm>
          <a:custGeom>
            <a:avLst/>
            <a:gdLst/>
            <a:ahLst/>
            <a:cxnLst/>
            <a:rect l="l" t="t" r="r" b="b"/>
            <a:pathLst>
              <a:path w="14629879" h="8242150">
                <a:moveTo>
                  <a:pt x="0" y="0"/>
                </a:moveTo>
                <a:lnTo>
                  <a:pt x="14629878" y="0"/>
                </a:lnTo>
                <a:lnTo>
                  <a:pt x="14629878" y="8242150"/>
                </a:lnTo>
                <a:lnTo>
                  <a:pt x="0" y="8242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323" t="-7146" b="-1132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95099" y="4802582"/>
            <a:ext cx="8372572" cy="5488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72"/>
              </a:lnSpc>
            </a:pPr>
            <a:r>
              <a:rPr lang="en-US" sz="10672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Cumpliendo los planes del Señor</a:t>
            </a:r>
          </a:p>
          <a:p>
            <a:pPr algn="l">
              <a:lnSpc>
                <a:spcPts val="10672"/>
              </a:lnSpc>
            </a:pPr>
            <a:endParaRPr lang="en-US" sz="10672" b="1">
              <a:solidFill>
                <a:srgbClr val="545454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4217473" y="7843689"/>
            <a:ext cx="3810970" cy="182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132"/>
              </a:lnSpc>
            </a:pPr>
            <a:r>
              <a:rPr lang="en-US" sz="6095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CLUE</a:t>
            </a:r>
          </a:p>
          <a:p>
            <a:pPr algn="r">
              <a:lnSpc>
                <a:spcPts val="7132"/>
              </a:lnSpc>
            </a:pPr>
            <a:endParaRPr lang="en-US" sz="6095" b="1">
              <a:solidFill>
                <a:srgbClr val="545454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325313" y="6684744"/>
            <a:ext cx="7703131" cy="1684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646"/>
              </a:lnSpc>
            </a:pPr>
            <a:r>
              <a:rPr lang="en-US" sz="5680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Plantación de Iglesias</a:t>
            </a:r>
          </a:p>
          <a:p>
            <a:pPr algn="r">
              <a:lnSpc>
                <a:spcPts val="6646"/>
              </a:lnSpc>
            </a:pPr>
            <a:endParaRPr lang="en-US" sz="5680" b="1">
              <a:solidFill>
                <a:srgbClr val="545454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698298"/>
            <a:ext cx="17045947" cy="9212188"/>
            <a:chOff x="0" y="0"/>
            <a:chExt cx="4489468" cy="242625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67" cy="2426255"/>
            </a:xfrm>
            <a:custGeom>
              <a:avLst/>
              <a:gdLst/>
              <a:ahLst/>
              <a:cxnLst/>
              <a:rect l="l" t="t" r="r" b="b"/>
              <a:pathLst>
                <a:path w="4489467" h="2426255">
                  <a:moveTo>
                    <a:pt x="18167" y="0"/>
                  </a:moveTo>
                  <a:lnTo>
                    <a:pt x="4471300" y="0"/>
                  </a:lnTo>
                  <a:cubicBezTo>
                    <a:pt x="4481334" y="0"/>
                    <a:pt x="4489467" y="8134"/>
                    <a:pt x="4489467" y="18167"/>
                  </a:cubicBezTo>
                  <a:lnTo>
                    <a:pt x="4489467" y="2408088"/>
                  </a:lnTo>
                  <a:cubicBezTo>
                    <a:pt x="4489467" y="2412906"/>
                    <a:pt x="4487553" y="2417527"/>
                    <a:pt x="4484146" y="2420934"/>
                  </a:cubicBezTo>
                  <a:cubicBezTo>
                    <a:pt x="4480739" y="2424341"/>
                    <a:pt x="4476119" y="2426255"/>
                    <a:pt x="4471300" y="2426255"/>
                  </a:cubicBezTo>
                  <a:lnTo>
                    <a:pt x="18167" y="2426255"/>
                  </a:lnTo>
                  <a:cubicBezTo>
                    <a:pt x="8134" y="2426255"/>
                    <a:pt x="0" y="2418122"/>
                    <a:pt x="0" y="2408088"/>
                  </a:cubicBezTo>
                  <a:lnTo>
                    <a:pt x="0" y="18167"/>
                  </a:lnTo>
                  <a:cubicBezTo>
                    <a:pt x="0" y="8134"/>
                    <a:pt x="8134" y="0"/>
                    <a:pt x="18167" y="0"/>
                  </a:cubicBezTo>
                  <a:close/>
                </a:path>
              </a:pathLst>
            </a:custGeom>
            <a:solidFill>
              <a:srgbClr val="E8E8E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68" cy="2426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425873" y="3898325"/>
            <a:ext cx="1874036" cy="1902575"/>
          </a:xfrm>
          <a:custGeom>
            <a:avLst/>
            <a:gdLst/>
            <a:ahLst/>
            <a:cxnLst/>
            <a:rect l="l" t="t" r="r" b="b"/>
            <a:pathLst>
              <a:path w="1874036" h="1902575">
                <a:moveTo>
                  <a:pt x="0" y="0"/>
                </a:moveTo>
                <a:lnTo>
                  <a:pt x="1874036" y="0"/>
                </a:lnTo>
                <a:lnTo>
                  <a:pt x="1874036" y="1902575"/>
                </a:lnTo>
                <a:lnTo>
                  <a:pt x="0" y="1902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281990" y="6971544"/>
            <a:ext cx="2017919" cy="2048649"/>
          </a:xfrm>
          <a:custGeom>
            <a:avLst/>
            <a:gdLst/>
            <a:ahLst/>
            <a:cxnLst/>
            <a:rect l="l" t="t" r="r" b="b"/>
            <a:pathLst>
              <a:path w="2017919" h="2048649">
                <a:moveTo>
                  <a:pt x="0" y="0"/>
                </a:moveTo>
                <a:lnTo>
                  <a:pt x="2017919" y="0"/>
                </a:lnTo>
                <a:lnTo>
                  <a:pt x="2017919" y="2048650"/>
                </a:lnTo>
                <a:lnTo>
                  <a:pt x="0" y="20486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922552" y="6590731"/>
            <a:ext cx="2496895" cy="2309628"/>
          </a:xfrm>
          <a:custGeom>
            <a:avLst/>
            <a:gdLst/>
            <a:ahLst/>
            <a:cxnLst/>
            <a:rect l="l" t="t" r="r" b="b"/>
            <a:pathLst>
              <a:path w="2496895" h="2309628">
                <a:moveTo>
                  <a:pt x="0" y="0"/>
                </a:moveTo>
                <a:lnTo>
                  <a:pt x="2496894" y="0"/>
                </a:lnTo>
                <a:lnTo>
                  <a:pt x="2496894" y="2309628"/>
                </a:lnTo>
                <a:lnTo>
                  <a:pt x="0" y="23096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51184" y="6642257"/>
            <a:ext cx="2565786" cy="2206576"/>
          </a:xfrm>
          <a:custGeom>
            <a:avLst/>
            <a:gdLst/>
            <a:ahLst/>
            <a:cxnLst/>
            <a:rect l="l" t="t" r="r" b="b"/>
            <a:pathLst>
              <a:path w="2565786" h="2206576">
                <a:moveTo>
                  <a:pt x="0" y="0"/>
                </a:moveTo>
                <a:lnTo>
                  <a:pt x="2565786" y="0"/>
                </a:lnTo>
                <a:lnTo>
                  <a:pt x="2565786" y="2206576"/>
                </a:lnTo>
                <a:lnTo>
                  <a:pt x="0" y="22065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996270" y="4304851"/>
            <a:ext cx="6548550" cy="838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7"/>
              </a:lnSpc>
            </a:pPr>
            <a:r>
              <a:rPr lang="en-US" sz="5714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Distintos métodos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08194" y="4096413"/>
            <a:ext cx="5366088" cy="1759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866"/>
              </a:lnSpc>
              <a:spcBef>
                <a:spcPct val="0"/>
              </a:spcBef>
            </a:pPr>
            <a:r>
              <a:rPr lang="en-US" sz="6357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Cómo Evangelizar?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29491" y="7038219"/>
            <a:ext cx="5544792" cy="1810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95"/>
              </a:lnSpc>
              <a:spcBef>
                <a:spcPct val="0"/>
              </a:spcBef>
            </a:pPr>
            <a:r>
              <a:rPr lang="en-US" sz="6569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Qué es la Iglesia?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80372" y="1794975"/>
            <a:ext cx="16239074" cy="1212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98"/>
              </a:lnSpc>
              <a:spcBef>
                <a:spcPct val="0"/>
              </a:spcBef>
            </a:pPr>
            <a:r>
              <a:rPr lang="en-US" sz="8203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Entrenamiento de Hoy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270545" y="7413140"/>
            <a:ext cx="1048547" cy="1224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77"/>
              </a:lnSpc>
            </a:pPr>
            <a:r>
              <a:rPr lang="en-US" sz="7197" b="1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738404" y="924243"/>
            <a:ext cx="5910244" cy="6626067"/>
            <a:chOff x="0" y="0"/>
            <a:chExt cx="1556608" cy="17451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56608" cy="1745137"/>
            </a:xfrm>
            <a:custGeom>
              <a:avLst/>
              <a:gdLst/>
              <a:ahLst/>
              <a:cxnLst/>
              <a:rect l="l" t="t" r="r" b="b"/>
              <a:pathLst>
                <a:path w="1556608" h="1745137">
                  <a:moveTo>
                    <a:pt x="52397" y="0"/>
                  </a:moveTo>
                  <a:lnTo>
                    <a:pt x="1504211" y="0"/>
                  </a:lnTo>
                  <a:cubicBezTo>
                    <a:pt x="1533149" y="0"/>
                    <a:pt x="1556608" y="23459"/>
                    <a:pt x="1556608" y="52397"/>
                  </a:cubicBezTo>
                  <a:lnTo>
                    <a:pt x="1556608" y="1692740"/>
                  </a:lnTo>
                  <a:cubicBezTo>
                    <a:pt x="1556608" y="1706637"/>
                    <a:pt x="1551087" y="1719964"/>
                    <a:pt x="1541261" y="1729790"/>
                  </a:cubicBezTo>
                  <a:cubicBezTo>
                    <a:pt x="1531435" y="1739616"/>
                    <a:pt x="1518107" y="1745137"/>
                    <a:pt x="1504211" y="1745137"/>
                  </a:cubicBezTo>
                  <a:lnTo>
                    <a:pt x="52397" y="1745137"/>
                  </a:lnTo>
                  <a:cubicBezTo>
                    <a:pt x="23459" y="1745137"/>
                    <a:pt x="0" y="1721678"/>
                    <a:pt x="0" y="1692740"/>
                  </a:cubicBezTo>
                  <a:lnTo>
                    <a:pt x="0" y="52397"/>
                  </a:lnTo>
                  <a:cubicBezTo>
                    <a:pt x="0" y="23459"/>
                    <a:pt x="23459" y="0"/>
                    <a:pt x="52397" y="0"/>
                  </a:cubicBezTo>
                  <a:close/>
                </a:path>
              </a:pathLst>
            </a:custGeom>
            <a:solidFill>
              <a:srgbClr val="E8E8E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556608" cy="17451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3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658917" y="924243"/>
            <a:ext cx="5766324" cy="6562148"/>
            <a:chOff x="0" y="0"/>
            <a:chExt cx="1518703" cy="17283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18703" cy="1728302"/>
            </a:xfrm>
            <a:custGeom>
              <a:avLst/>
              <a:gdLst/>
              <a:ahLst/>
              <a:cxnLst/>
              <a:rect l="l" t="t" r="r" b="b"/>
              <a:pathLst>
                <a:path w="1518703" h="1728302">
                  <a:moveTo>
                    <a:pt x="53704" y="0"/>
                  </a:moveTo>
                  <a:lnTo>
                    <a:pt x="1464998" y="0"/>
                  </a:lnTo>
                  <a:cubicBezTo>
                    <a:pt x="1479242" y="0"/>
                    <a:pt x="1492902" y="5658"/>
                    <a:pt x="1502973" y="15730"/>
                  </a:cubicBezTo>
                  <a:cubicBezTo>
                    <a:pt x="1513045" y="25801"/>
                    <a:pt x="1518703" y="39461"/>
                    <a:pt x="1518703" y="53704"/>
                  </a:cubicBezTo>
                  <a:lnTo>
                    <a:pt x="1518703" y="1674598"/>
                  </a:lnTo>
                  <a:cubicBezTo>
                    <a:pt x="1518703" y="1688841"/>
                    <a:pt x="1513045" y="1702501"/>
                    <a:pt x="1502973" y="1712573"/>
                  </a:cubicBezTo>
                  <a:cubicBezTo>
                    <a:pt x="1492902" y="1722644"/>
                    <a:pt x="1479242" y="1728302"/>
                    <a:pt x="1464998" y="1728302"/>
                  </a:cubicBezTo>
                  <a:lnTo>
                    <a:pt x="53704" y="1728302"/>
                  </a:lnTo>
                  <a:cubicBezTo>
                    <a:pt x="39461" y="1728302"/>
                    <a:pt x="25801" y="1722644"/>
                    <a:pt x="15730" y="1712573"/>
                  </a:cubicBezTo>
                  <a:cubicBezTo>
                    <a:pt x="5658" y="1702501"/>
                    <a:pt x="0" y="1688841"/>
                    <a:pt x="0" y="1674598"/>
                  </a:cubicBezTo>
                  <a:lnTo>
                    <a:pt x="0" y="53704"/>
                  </a:lnTo>
                  <a:cubicBezTo>
                    <a:pt x="0" y="39461"/>
                    <a:pt x="5658" y="25801"/>
                    <a:pt x="15730" y="15730"/>
                  </a:cubicBezTo>
                  <a:cubicBezTo>
                    <a:pt x="25801" y="5658"/>
                    <a:pt x="39461" y="0"/>
                    <a:pt x="53704" y="0"/>
                  </a:cubicBezTo>
                  <a:close/>
                </a:path>
              </a:pathLst>
            </a:custGeom>
            <a:solidFill>
              <a:srgbClr val="E8E8E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1518703" cy="1728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3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4054752" y="1117032"/>
            <a:ext cx="2799078" cy="3757151"/>
          </a:xfrm>
          <a:custGeom>
            <a:avLst/>
            <a:gdLst/>
            <a:ahLst/>
            <a:cxnLst/>
            <a:rect l="l" t="t" r="r" b="b"/>
            <a:pathLst>
              <a:path w="2799078" h="3757151">
                <a:moveTo>
                  <a:pt x="0" y="0"/>
                </a:moveTo>
                <a:lnTo>
                  <a:pt x="2799077" y="0"/>
                </a:lnTo>
                <a:lnTo>
                  <a:pt x="2799077" y="3757151"/>
                </a:lnTo>
                <a:lnTo>
                  <a:pt x="0" y="37571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964697" y="1205063"/>
            <a:ext cx="2577382" cy="3032214"/>
          </a:xfrm>
          <a:custGeom>
            <a:avLst/>
            <a:gdLst/>
            <a:ahLst/>
            <a:cxnLst/>
            <a:rect l="l" t="t" r="r" b="b"/>
            <a:pathLst>
              <a:path w="2577382" h="3032214">
                <a:moveTo>
                  <a:pt x="0" y="0"/>
                </a:moveTo>
                <a:lnTo>
                  <a:pt x="2577382" y="0"/>
                </a:lnTo>
                <a:lnTo>
                  <a:pt x="2577382" y="3032214"/>
                </a:lnTo>
                <a:lnTo>
                  <a:pt x="0" y="30322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886334" y="3866005"/>
            <a:ext cx="4013780" cy="3913435"/>
          </a:xfrm>
          <a:custGeom>
            <a:avLst/>
            <a:gdLst/>
            <a:ahLst/>
            <a:cxnLst/>
            <a:rect l="l" t="t" r="r" b="b"/>
            <a:pathLst>
              <a:path w="4013780" h="3913435">
                <a:moveTo>
                  <a:pt x="0" y="0"/>
                </a:moveTo>
                <a:lnTo>
                  <a:pt x="4013780" y="0"/>
                </a:lnTo>
                <a:lnTo>
                  <a:pt x="4013780" y="3913436"/>
                </a:lnTo>
                <a:lnTo>
                  <a:pt x="0" y="39134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253388" y="4509148"/>
            <a:ext cx="3945083" cy="2722107"/>
          </a:xfrm>
          <a:custGeom>
            <a:avLst/>
            <a:gdLst/>
            <a:ahLst/>
            <a:cxnLst/>
            <a:rect l="l" t="t" r="r" b="b"/>
            <a:pathLst>
              <a:path w="3945083" h="2722107">
                <a:moveTo>
                  <a:pt x="0" y="0"/>
                </a:moveTo>
                <a:lnTo>
                  <a:pt x="3945083" y="0"/>
                </a:lnTo>
                <a:lnTo>
                  <a:pt x="3945083" y="2722108"/>
                </a:lnTo>
                <a:lnTo>
                  <a:pt x="0" y="27221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 rot="-5400000">
            <a:off x="-2039229" y="4268079"/>
            <a:ext cx="7690966" cy="1212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9099"/>
              </a:lnSpc>
              <a:spcBef>
                <a:spcPct val="0"/>
              </a:spcBef>
            </a:pPr>
            <a:r>
              <a:rPr lang="en-US" sz="9099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Métodos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580515" y="7676495"/>
            <a:ext cx="6430051" cy="2195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1089" lvl="1" indent="-425545" algn="l">
              <a:lnSpc>
                <a:spcPts val="4454"/>
              </a:lnSpc>
              <a:buFont typeface="Arial"/>
              <a:buChar char="•"/>
            </a:pPr>
            <a:r>
              <a:rPr lang="en-US" sz="3942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El corazón del Hombre</a:t>
            </a:r>
          </a:p>
          <a:p>
            <a:pPr marL="851091" lvl="1" indent="-425545" algn="l">
              <a:lnSpc>
                <a:spcPts val="4454"/>
              </a:lnSpc>
              <a:buFont typeface="Arial"/>
              <a:buChar char="•"/>
            </a:pPr>
            <a:r>
              <a:rPr lang="en-US" sz="3942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Libro sin palabras</a:t>
            </a:r>
          </a:p>
          <a:p>
            <a:pPr marL="851089" lvl="1" indent="-425545" algn="l">
              <a:lnSpc>
                <a:spcPts val="4454"/>
              </a:lnSpc>
              <a:buFont typeface="Arial"/>
              <a:buChar char="•"/>
            </a:pPr>
            <a:r>
              <a:rPr lang="en-US" sz="3942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Otros</a:t>
            </a:r>
          </a:p>
          <a:p>
            <a:pPr algn="l">
              <a:lnSpc>
                <a:spcPts val="4002"/>
              </a:lnSpc>
            </a:pPr>
            <a:endParaRPr lang="en-US" sz="3942" b="1">
              <a:solidFill>
                <a:srgbClr val="545454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658917" y="7676495"/>
            <a:ext cx="6065779" cy="1663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39780" lvl="1" indent="-419890" algn="l">
              <a:lnSpc>
                <a:spcPts val="4395"/>
              </a:lnSpc>
              <a:buFont typeface="Arial"/>
              <a:buChar char="•"/>
            </a:pPr>
            <a:r>
              <a:rPr lang="en-US" sz="3889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Sonreir</a:t>
            </a:r>
          </a:p>
          <a:p>
            <a:pPr marL="839780" lvl="1" indent="-419890" algn="l">
              <a:lnSpc>
                <a:spcPts val="4395"/>
              </a:lnSpc>
              <a:buFont typeface="Arial"/>
              <a:buChar char="•"/>
            </a:pPr>
            <a:r>
              <a:rPr lang="en-US" sz="3889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Prestar atención</a:t>
            </a:r>
          </a:p>
          <a:p>
            <a:pPr marL="839780" lvl="1" indent="-419890" algn="l">
              <a:lnSpc>
                <a:spcPts val="4395"/>
              </a:lnSpc>
              <a:buFont typeface="Arial"/>
              <a:buChar char="•"/>
            </a:pPr>
            <a:r>
              <a:rPr lang="en-US" sz="3889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Testimonio personal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6589267" cy="8229600"/>
            <a:chOff x="0" y="0"/>
            <a:chExt cx="1735445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35445" cy="2167467"/>
            </a:xfrm>
            <a:custGeom>
              <a:avLst/>
              <a:gdLst/>
              <a:ahLst/>
              <a:cxnLst/>
              <a:rect l="l" t="t" r="r" b="b"/>
              <a:pathLst>
                <a:path w="1735445" h="2167467">
                  <a:moveTo>
                    <a:pt x="46997" y="0"/>
                  </a:moveTo>
                  <a:lnTo>
                    <a:pt x="1688448" y="0"/>
                  </a:lnTo>
                  <a:cubicBezTo>
                    <a:pt x="1714403" y="0"/>
                    <a:pt x="1735445" y="21041"/>
                    <a:pt x="1735445" y="46997"/>
                  </a:cubicBezTo>
                  <a:lnTo>
                    <a:pt x="1735445" y="2120470"/>
                  </a:lnTo>
                  <a:cubicBezTo>
                    <a:pt x="1735445" y="2146425"/>
                    <a:pt x="1714403" y="2167467"/>
                    <a:pt x="1688448" y="2167467"/>
                  </a:cubicBezTo>
                  <a:lnTo>
                    <a:pt x="46997" y="2167467"/>
                  </a:lnTo>
                  <a:cubicBezTo>
                    <a:pt x="34533" y="2167467"/>
                    <a:pt x="22579" y="2162515"/>
                    <a:pt x="13765" y="2153702"/>
                  </a:cubicBezTo>
                  <a:cubicBezTo>
                    <a:pt x="4951" y="2144888"/>
                    <a:pt x="0" y="2132934"/>
                    <a:pt x="0" y="2120470"/>
                  </a:cubicBezTo>
                  <a:lnTo>
                    <a:pt x="0" y="46997"/>
                  </a:lnTo>
                  <a:cubicBezTo>
                    <a:pt x="0" y="34533"/>
                    <a:pt x="4951" y="22579"/>
                    <a:pt x="13765" y="13765"/>
                  </a:cubicBezTo>
                  <a:cubicBezTo>
                    <a:pt x="22579" y="4951"/>
                    <a:pt x="34533" y="0"/>
                    <a:pt x="46997" y="0"/>
                  </a:cubicBezTo>
                  <a:close/>
                </a:path>
              </a:pathLst>
            </a:custGeom>
            <a:solidFill>
              <a:srgbClr val="E8E8E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735445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3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677809" y="1785179"/>
            <a:ext cx="7573972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8000"/>
              </a:lnSpc>
              <a:spcBef>
                <a:spcPct val="0"/>
              </a:spcBef>
            </a:pPr>
            <a:r>
              <a:rPr lang="en-US" sz="8000" b="1">
                <a:solidFill>
                  <a:srgbClr val="7C9A63"/>
                </a:solidFill>
                <a:latin typeface="Raleway Bold"/>
                <a:ea typeface="Raleway Bold"/>
                <a:cs typeface="Raleway Bold"/>
                <a:sym typeface="Raleway Bold"/>
              </a:rPr>
              <a:t>QUÉ ES LA IGLESIA?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40741" y="704850"/>
            <a:ext cx="9927452" cy="10464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765"/>
              </a:lnSpc>
            </a:pP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●</a:t>
            </a:r>
            <a:r>
              <a:rPr lang="en-US" sz="2916" b="1" dirty="0" err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Es</a:t>
            </a: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Idea de Dios. </a:t>
            </a:r>
            <a:r>
              <a:rPr lang="en-US" sz="2916" b="1" dirty="0" err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Es</a:t>
            </a: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Su </a:t>
            </a:r>
            <a:r>
              <a:rPr lang="en-US" sz="2916" b="1" dirty="0" err="1" smtClean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Novia</a:t>
            </a:r>
            <a:r>
              <a:rPr lang="en-US" sz="2916" b="1" dirty="0" smtClean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. </a:t>
            </a:r>
            <a:endParaRPr lang="en-US" sz="2916" b="1" dirty="0">
              <a:solidFill>
                <a:srgbClr val="545454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just">
              <a:lnSpc>
                <a:spcPts val="6765"/>
              </a:lnSpc>
            </a:pPr>
            <a:r>
              <a:rPr lang="en-US" sz="2916" b="1" dirty="0" smtClean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●</a:t>
            </a:r>
            <a:r>
              <a:rPr lang="en-US" sz="2916" b="1" dirty="0" err="1" smtClean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Él</a:t>
            </a:r>
            <a:r>
              <a:rPr lang="en-US" sz="2916" b="1" dirty="0" smtClean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2916" b="1" dirty="0" err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ama</a:t>
            </a: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a Su </a:t>
            </a:r>
            <a:r>
              <a:rPr lang="en-US" sz="2916" b="1" dirty="0" err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Iglesia</a:t>
            </a: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y </a:t>
            </a:r>
            <a:r>
              <a:rPr lang="en-US" sz="2916" b="1" dirty="0" err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nosotros</a:t>
            </a: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no </a:t>
            </a:r>
            <a:r>
              <a:rPr lang="en-US" sz="2916" b="1" dirty="0" err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podemos</a:t>
            </a: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2916" b="1" dirty="0" err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dejar</a:t>
            </a: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de </a:t>
            </a:r>
            <a:r>
              <a:rPr lang="en-US" sz="2916" b="1" dirty="0" err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amarla</a:t>
            </a: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endParaRPr lang="en-US" sz="2916" b="1" dirty="0" smtClean="0">
              <a:solidFill>
                <a:srgbClr val="545454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just">
              <a:lnSpc>
                <a:spcPts val="6765"/>
              </a:lnSpc>
            </a:pPr>
            <a:r>
              <a:rPr lang="en-US" sz="2916" b="1" dirty="0" smtClean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●</a:t>
            </a:r>
            <a:r>
              <a:rPr lang="en-US" sz="2916" b="1" dirty="0" err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Es</a:t>
            </a: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el </a:t>
            </a:r>
            <a:r>
              <a:rPr lang="en-US" sz="2916" b="1" dirty="0" err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lugar</a:t>
            </a: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principal de </a:t>
            </a:r>
            <a:r>
              <a:rPr lang="en-US" sz="2916" b="1" dirty="0" err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crianza</a:t>
            </a: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para </a:t>
            </a:r>
            <a:r>
              <a:rPr lang="en-US" sz="2916" b="1" dirty="0" err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los</a:t>
            </a: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2916" b="1" dirty="0" err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discípulos</a:t>
            </a: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de Cristo. </a:t>
            </a:r>
          </a:p>
          <a:p>
            <a:pPr algn="just">
              <a:lnSpc>
                <a:spcPts val="6765"/>
              </a:lnSpc>
            </a:pP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●</a:t>
            </a:r>
            <a:r>
              <a:rPr lang="en-US" sz="2916" b="1" dirty="0" err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En</a:t>
            </a: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2916" b="1" dirty="0" err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los</a:t>
            </a: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2916" b="1" dirty="0" err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comienzos</a:t>
            </a: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: </a:t>
            </a:r>
            <a:r>
              <a:rPr lang="en-US" sz="2916" b="1" dirty="0" err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Gálatas</a:t>
            </a: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3:28-Romanos 16:4-Hechos 14:21-23</a:t>
            </a:r>
          </a:p>
          <a:p>
            <a:pPr algn="just">
              <a:lnSpc>
                <a:spcPts val="6765"/>
              </a:lnSpc>
            </a:pPr>
            <a:r>
              <a:rPr lang="en-US" sz="2916" b="1" dirty="0" smtClean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●</a:t>
            </a:r>
            <a:r>
              <a:rPr lang="en-US" sz="2916" b="1" dirty="0" err="1" smtClean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Luego</a:t>
            </a:r>
            <a:r>
              <a:rPr lang="en-US" sz="2916" b="1" dirty="0" smtClean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: </a:t>
            </a:r>
            <a:r>
              <a:rPr lang="en-US" sz="2916" b="1" dirty="0" err="1" smtClean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Tiempos</a:t>
            </a:r>
            <a:r>
              <a:rPr lang="en-US" sz="2916" b="1" dirty="0" smtClean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de </a:t>
            </a:r>
            <a:r>
              <a:rPr lang="en-US" sz="2916" b="1" dirty="0" err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persecución</a:t>
            </a: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y </a:t>
            </a:r>
            <a:r>
              <a:rPr lang="en-US" sz="2916" b="1" dirty="0" err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oposición</a:t>
            </a: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a la </a:t>
            </a:r>
            <a:r>
              <a:rPr lang="en-US" sz="2916" b="1" dirty="0" err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fe</a:t>
            </a: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. </a:t>
            </a:r>
          </a:p>
          <a:p>
            <a:pPr algn="just">
              <a:lnSpc>
                <a:spcPts val="6765"/>
              </a:lnSpc>
            </a:pPr>
            <a:r>
              <a:rPr lang="en-US" sz="2916" b="1" dirty="0" smtClean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●</a:t>
            </a:r>
            <a:r>
              <a:rPr lang="en-US" sz="2916" b="1" dirty="0" err="1" smtClean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Más</a:t>
            </a:r>
            <a:r>
              <a:rPr lang="en-US" sz="2916" b="1" dirty="0" smtClean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2916" b="1" dirty="0" err="1" smtClean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tarde</a:t>
            </a:r>
            <a:r>
              <a:rPr lang="en-US" sz="2916" b="1" dirty="0" smtClean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: Estado </a:t>
            </a:r>
            <a:r>
              <a:rPr lang="en-US" sz="2916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y Fe se </a:t>
            </a:r>
            <a:r>
              <a:rPr lang="en-US" sz="2916" b="1" dirty="0" err="1" smtClean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fusionaron</a:t>
            </a:r>
            <a:endParaRPr lang="en-US" sz="2916" b="1" dirty="0" smtClean="0">
              <a:solidFill>
                <a:srgbClr val="545454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lvl="0" algn="just">
              <a:lnSpc>
                <a:spcPts val="6765"/>
              </a:lnSpc>
            </a:pPr>
            <a:r>
              <a:rPr lang="en-US" sz="2916" b="1" dirty="0" smtClean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●Hoy….</a:t>
            </a:r>
            <a:endParaRPr lang="en-US" sz="2916" b="1" dirty="0">
              <a:solidFill>
                <a:srgbClr val="545454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just">
              <a:lnSpc>
                <a:spcPts val="6765"/>
              </a:lnSpc>
            </a:pPr>
            <a:endParaRPr lang="en-US" sz="2916" b="1" dirty="0" smtClean="0">
              <a:solidFill>
                <a:srgbClr val="545454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just">
              <a:lnSpc>
                <a:spcPts val="6765"/>
              </a:lnSpc>
            </a:pPr>
            <a:endParaRPr lang="en-US" sz="2916" b="1" dirty="0">
              <a:solidFill>
                <a:srgbClr val="545454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2311063" y="4447126"/>
            <a:ext cx="4024540" cy="3461104"/>
          </a:xfrm>
          <a:custGeom>
            <a:avLst/>
            <a:gdLst/>
            <a:ahLst/>
            <a:cxnLst/>
            <a:rect l="l" t="t" r="r" b="b"/>
            <a:pathLst>
              <a:path w="4024540" h="3461104">
                <a:moveTo>
                  <a:pt x="0" y="0"/>
                </a:moveTo>
                <a:lnTo>
                  <a:pt x="4024540" y="0"/>
                </a:lnTo>
                <a:lnTo>
                  <a:pt x="4024540" y="3461104"/>
                </a:lnTo>
                <a:lnTo>
                  <a:pt x="0" y="34611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16205"/>
            <a:ext cx="16230600" cy="2326647"/>
            <a:chOff x="0" y="0"/>
            <a:chExt cx="4274726" cy="6127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612779"/>
            </a:xfrm>
            <a:custGeom>
              <a:avLst/>
              <a:gdLst/>
              <a:ahLst/>
              <a:cxnLst/>
              <a:rect l="l" t="t" r="r" b="b"/>
              <a:pathLst>
                <a:path w="4274726" h="612779">
                  <a:moveTo>
                    <a:pt x="19080" y="0"/>
                  </a:moveTo>
                  <a:lnTo>
                    <a:pt x="4255646" y="0"/>
                  </a:lnTo>
                  <a:cubicBezTo>
                    <a:pt x="4266183" y="0"/>
                    <a:pt x="4274726" y="8542"/>
                    <a:pt x="4274726" y="19080"/>
                  </a:cubicBezTo>
                  <a:lnTo>
                    <a:pt x="4274726" y="593700"/>
                  </a:lnTo>
                  <a:cubicBezTo>
                    <a:pt x="4274726" y="604237"/>
                    <a:pt x="4266183" y="612779"/>
                    <a:pt x="4255646" y="612779"/>
                  </a:cubicBezTo>
                  <a:lnTo>
                    <a:pt x="19080" y="612779"/>
                  </a:lnTo>
                  <a:cubicBezTo>
                    <a:pt x="14020" y="612779"/>
                    <a:pt x="9167" y="610769"/>
                    <a:pt x="5588" y="607191"/>
                  </a:cubicBezTo>
                  <a:cubicBezTo>
                    <a:pt x="2010" y="603613"/>
                    <a:pt x="0" y="598760"/>
                    <a:pt x="0" y="593700"/>
                  </a:cubicBezTo>
                  <a:lnTo>
                    <a:pt x="0" y="19080"/>
                  </a:lnTo>
                  <a:cubicBezTo>
                    <a:pt x="0" y="8542"/>
                    <a:pt x="8542" y="0"/>
                    <a:pt x="19080" y="0"/>
                  </a:cubicBezTo>
                  <a:close/>
                </a:path>
              </a:pathLst>
            </a:custGeom>
            <a:solidFill>
              <a:srgbClr val="E8E8E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274726" cy="6127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294838" y="3611943"/>
            <a:ext cx="5698324" cy="5270949"/>
          </a:xfrm>
          <a:custGeom>
            <a:avLst/>
            <a:gdLst/>
            <a:ahLst/>
            <a:cxnLst/>
            <a:rect l="l" t="t" r="r" b="b"/>
            <a:pathLst>
              <a:path w="5698324" h="5270949">
                <a:moveTo>
                  <a:pt x="0" y="0"/>
                </a:moveTo>
                <a:lnTo>
                  <a:pt x="5698324" y="0"/>
                </a:lnTo>
                <a:lnTo>
                  <a:pt x="5698324" y="5270950"/>
                </a:lnTo>
                <a:lnTo>
                  <a:pt x="0" y="52709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1697856"/>
            <a:ext cx="16230600" cy="1236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299"/>
              </a:lnSpc>
              <a:spcBef>
                <a:spcPct val="0"/>
              </a:spcBef>
            </a:pPr>
            <a:r>
              <a:rPr lang="en-US" sz="9299" b="1" dirty="0" err="1">
                <a:solidFill>
                  <a:srgbClr val="7C9A63"/>
                </a:solidFill>
                <a:latin typeface="Raleway Bold"/>
                <a:ea typeface="Raleway Bold"/>
                <a:cs typeface="Raleway Bold"/>
                <a:sym typeface="Raleway Bold"/>
              </a:rPr>
              <a:t>Qué</a:t>
            </a:r>
            <a:r>
              <a:rPr lang="en-US" sz="9299" b="1" dirty="0">
                <a:solidFill>
                  <a:srgbClr val="7C9A63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9299" b="1" dirty="0" smtClean="0">
                <a:solidFill>
                  <a:srgbClr val="7C9A63"/>
                </a:solidFill>
                <a:latin typeface="Raleway Bold"/>
                <a:ea typeface="Raleway Bold"/>
                <a:cs typeface="Raleway Bold"/>
                <a:sym typeface="Raleway Bold"/>
              </a:rPr>
              <a:t>NO </a:t>
            </a:r>
            <a:r>
              <a:rPr lang="en-US" sz="9299" b="1" dirty="0" err="1">
                <a:solidFill>
                  <a:srgbClr val="7C9A63"/>
                </a:solidFill>
                <a:latin typeface="Raleway Bold"/>
                <a:ea typeface="Raleway Bold"/>
                <a:cs typeface="Raleway Bold"/>
                <a:sym typeface="Raleway Bold"/>
              </a:rPr>
              <a:t>es</a:t>
            </a:r>
            <a:r>
              <a:rPr lang="en-US" sz="9299" b="1" dirty="0">
                <a:solidFill>
                  <a:srgbClr val="7C9A63"/>
                </a:solidFill>
                <a:latin typeface="Raleway Bold"/>
                <a:ea typeface="Raleway Bold"/>
                <a:cs typeface="Raleway Bold"/>
                <a:sym typeface="Raleway Bold"/>
              </a:rPr>
              <a:t> la </a:t>
            </a:r>
            <a:r>
              <a:rPr lang="en-US" sz="9299" b="1" dirty="0" err="1">
                <a:solidFill>
                  <a:srgbClr val="7C9A63"/>
                </a:solidFill>
                <a:latin typeface="Raleway Bold"/>
                <a:ea typeface="Raleway Bold"/>
                <a:cs typeface="Raleway Bold"/>
                <a:sym typeface="Raleway Bold"/>
              </a:rPr>
              <a:t>Iglesia</a:t>
            </a:r>
            <a:r>
              <a:rPr lang="en-US" sz="9299" b="1" dirty="0">
                <a:solidFill>
                  <a:srgbClr val="7C9A63"/>
                </a:solidFill>
                <a:latin typeface="Raleway Bold"/>
                <a:ea typeface="Raleway Bold"/>
                <a:cs typeface="Raleway Bold"/>
                <a:sym typeface="Raleway Bold"/>
              </a:rPr>
              <a:t>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73339" y="3680551"/>
            <a:ext cx="7602858" cy="1078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5"/>
              </a:lnSpc>
            </a:pPr>
            <a:r>
              <a:rPr lang="en-US" sz="6289" b="1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Presupuesto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344207" y="6464501"/>
            <a:ext cx="7861763" cy="1052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2"/>
              </a:lnSpc>
            </a:pPr>
            <a:r>
              <a:rPr lang="en-US" sz="6173" b="1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Personalidad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68558" y="7247982"/>
            <a:ext cx="7190742" cy="1069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82"/>
              </a:lnSpc>
            </a:pPr>
            <a:r>
              <a:rPr lang="en-US" sz="6273" b="1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Identidad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98001" y="8759068"/>
            <a:ext cx="8327249" cy="1094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5"/>
              </a:lnSpc>
            </a:pPr>
            <a:r>
              <a:rPr lang="en-US" sz="6403" b="1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Edificio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34418" y="3766625"/>
            <a:ext cx="4635996" cy="1087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50"/>
              </a:lnSpc>
            </a:pPr>
            <a:r>
              <a:rPr lang="en-US" sz="6321" b="1">
                <a:solidFill>
                  <a:srgbClr val="54545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Actividades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661681"/>
            <a:ext cx="16083027" cy="8819393"/>
            <a:chOff x="0" y="0"/>
            <a:chExt cx="4235859" cy="23228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35859" cy="2322803"/>
            </a:xfrm>
            <a:custGeom>
              <a:avLst/>
              <a:gdLst/>
              <a:ahLst/>
              <a:cxnLst/>
              <a:rect l="l" t="t" r="r" b="b"/>
              <a:pathLst>
                <a:path w="4235859" h="2322803">
                  <a:moveTo>
                    <a:pt x="19255" y="0"/>
                  </a:moveTo>
                  <a:lnTo>
                    <a:pt x="4216604" y="0"/>
                  </a:lnTo>
                  <a:cubicBezTo>
                    <a:pt x="4227238" y="0"/>
                    <a:pt x="4235859" y="8621"/>
                    <a:pt x="4235859" y="19255"/>
                  </a:cubicBezTo>
                  <a:lnTo>
                    <a:pt x="4235859" y="2303548"/>
                  </a:lnTo>
                  <a:cubicBezTo>
                    <a:pt x="4235859" y="2308655"/>
                    <a:pt x="4233830" y="2313553"/>
                    <a:pt x="4230219" y="2317164"/>
                  </a:cubicBezTo>
                  <a:cubicBezTo>
                    <a:pt x="4226608" y="2320775"/>
                    <a:pt x="4221711" y="2322803"/>
                    <a:pt x="4216604" y="2322803"/>
                  </a:cubicBezTo>
                  <a:lnTo>
                    <a:pt x="19255" y="2322803"/>
                  </a:lnTo>
                  <a:cubicBezTo>
                    <a:pt x="14148" y="2322803"/>
                    <a:pt x="9251" y="2320775"/>
                    <a:pt x="5640" y="2317164"/>
                  </a:cubicBezTo>
                  <a:cubicBezTo>
                    <a:pt x="2029" y="2313553"/>
                    <a:pt x="0" y="2308655"/>
                    <a:pt x="0" y="2303548"/>
                  </a:cubicBezTo>
                  <a:lnTo>
                    <a:pt x="0" y="19255"/>
                  </a:lnTo>
                  <a:cubicBezTo>
                    <a:pt x="0" y="14148"/>
                    <a:pt x="2029" y="9251"/>
                    <a:pt x="5640" y="5640"/>
                  </a:cubicBezTo>
                  <a:cubicBezTo>
                    <a:pt x="9251" y="2029"/>
                    <a:pt x="14148" y="0"/>
                    <a:pt x="1925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4235859" cy="22942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869203" y="815872"/>
            <a:ext cx="10402021" cy="961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00"/>
              </a:lnSpc>
              <a:spcBef>
                <a:spcPct val="0"/>
              </a:spcBef>
            </a:pPr>
            <a:r>
              <a:rPr lang="en-US" sz="7100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AMA A DIOS </a:t>
            </a:r>
          </a:p>
        </p:txBody>
      </p:sp>
      <p:sp>
        <p:nvSpPr>
          <p:cNvPr id="6" name="Freeform 6"/>
          <p:cNvSpPr/>
          <p:nvPr/>
        </p:nvSpPr>
        <p:spPr>
          <a:xfrm>
            <a:off x="5666697" y="1914422"/>
            <a:ext cx="6659460" cy="5727136"/>
          </a:xfrm>
          <a:custGeom>
            <a:avLst/>
            <a:gdLst/>
            <a:ahLst/>
            <a:cxnLst/>
            <a:rect l="l" t="t" r="r" b="b"/>
            <a:pathLst>
              <a:path w="6659460" h="5727136">
                <a:moveTo>
                  <a:pt x="0" y="0"/>
                </a:moveTo>
                <a:lnTo>
                  <a:pt x="6659460" y="0"/>
                </a:lnTo>
                <a:lnTo>
                  <a:pt x="6659460" y="5727136"/>
                </a:lnTo>
                <a:lnTo>
                  <a:pt x="0" y="57271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57730" y="6592480"/>
            <a:ext cx="6614856" cy="1856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00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AMA</a:t>
            </a:r>
            <a:r>
              <a:rPr lang="en-US" sz="6600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A LA GENTE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810998" y="6592480"/>
            <a:ext cx="5486401" cy="18210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100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HACE DISCÍPULOS</a:t>
            </a:r>
          </a:p>
        </p:txBody>
      </p:sp>
      <p:sp>
        <p:nvSpPr>
          <p:cNvPr id="9" name="8 Llamada ovalada"/>
          <p:cNvSpPr/>
          <p:nvPr/>
        </p:nvSpPr>
        <p:spPr>
          <a:xfrm>
            <a:off x="7307469" y="3848100"/>
            <a:ext cx="3347436" cy="2912469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600" dirty="0" smtClean="0"/>
              <a:t>Su Iglesia </a:t>
            </a:r>
            <a:endParaRPr lang="es-ES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70491" y="1016150"/>
            <a:ext cx="14629879" cy="8242150"/>
          </a:xfrm>
          <a:custGeom>
            <a:avLst/>
            <a:gdLst/>
            <a:ahLst/>
            <a:cxnLst/>
            <a:rect l="l" t="t" r="r" b="b"/>
            <a:pathLst>
              <a:path w="14629879" h="8242150">
                <a:moveTo>
                  <a:pt x="0" y="0"/>
                </a:moveTo>
                <a:lnTo>
                  <a:pt x="14629878" y="0"/>
                </a:lnTo>
                <a:lnTo>
                  <a:pt x="14629878" y="8242150"/>
                </a:lnTo>
                <a:lnTo>
                  <a:pt x="0" y="8242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323" t="-7146" b="-1132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95099" y="4802582"/>
            <a:ext cx="8372572" cy="5488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72"/>
              </a:lnSpc>
            </a:pPr>
            <a:r>
              <a:rPr lang="en-US" sz="10672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Cumpliendo los planes del Señor</a:t>
            </a:r>
          </a:p>
          <a:p>
            <a:pPr algn="l">
              <a:lnSpc>
                <a:spcPts val="10672"/>
              </a:lnSpc>
            </a:pPr>
            <a:endParaRPr lang="en-US" sz="10672" b="1">
              <a:solidFill>
                <a:srgbClr val="545454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4217473" y="7843689"/>
            <a:ext cx="3810970" cy="182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132"/>
              </a:lnSpc>
            </a:pPr>
            <a:r>
              <a:rPr lang="en-US" sz="6095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CLUE</a:t>
            </a:r>
          </a:p>
          <a:p>
            <a:pPr algn="r">
              <a:lnSpc>
                <a:spcPts val="7132"/>
              </a:lnSpc>
            </a:pPr>
            <a:endParaRPr lang="en-US" sz="6095" b="1">
              <a:solidFill>
                <a:srgbClr val="545454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325313" y="6684744"/>
            <a:ext cx="7703131" cy="1684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646"/>
              </a:lnSpc>
            </a:pPr>
            <a:r>
              <a:rPr lang="en-US" sz="5680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Plantación de Iglesias</a:t>
            </a:r>
          </a:p>
          <a:p>
            <a:pPr algn="r">
              <a:lnSpc>
                <a:spcPts val="6646"/>
              </a:lnSpc>
            </a:pPr>
            <a:endParaRPr lang="en-US" sz="5680" b="1">
              <a:solidFill>
                <a:srgbClr val="545454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142</Words>
  <Application>Microsoft Office PowerPoint</Application>
  <PresentationFormat>Personalizado</PresentationFormat>
  <Paragraphs>36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Open Sans Bold</vt:lpstr>
      <vt:lpstr>Calibri</vt:lpstr>
      <vt:lpstr>Raleway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Cumpliendo los planes del Señor</dc:title>
  <dc:creator>UsuarioW8.1</dc:creator>
  <cp:lastModifiedBy>UsuarioW8.1</cp:lastModifiedBy>
  <cp:revision>5</cp:revision>
  <dcterms:created xsi:type="dcterms:W3CDTF">2006-08-16T00:00:00Z</dcterms:created>
  <dcterms:modified xsi:type="dcterms:W3CDTF">2026-08-25T13:51:14Z</dcterms:modified>
  <dc:identifier>DAHSL5-t66U</dc:identifier>
</cp:coreProperties>
</file>