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Raleway Bold" panose="020B0604020202020204" charset="0"/>
      <p:regular r:id="rId12"/>
    </p:embeddedFont>
    <p:embeddedFont>
      <p:font typeface="Raleway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2" d="100"/>
          <a:sy n="62" d="100"/>
        </p:scale>
        <p:origin x="-378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70491" y="1016150"/>
            <a:ext cx="14629879" cy="8242150"/>
          </a:xfrm>
          <a:custGeom>
            <a:avLst/>
            <a:gdLst/>
            <a:ahLst/>
            <a:cxnLst/>
            <a:rect l="l" t="t" r="r" b="b"/>
            <a:pathLst>
              <a:path w="14629879" h="8242150">
                <a:moveTo>
                  <a:pt x="0" y="0"/>
                </a:moveTo>
                <a:lnTo>
                  <a:pt x="14629878" y="0"/>
                </a:lnTo>
                <a:lnTo>
                  <a:pt x="14629878" y="8242150"/>
                </a:lnTo>
                <a:lnTo>
                  <a:pt x="0" y="8242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23" t="-7146" b="-113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982659"/>
            <a:ext cx="7845324" cy="387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Cumpliendo los planes del Señor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77051" y="7085345"/>
            <a:ext cx="7557977" cy="74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5"/>
              </a:lnSpc>
            </a:pPr>
            <a:r>
              <a:rPr lang="en-US" sz="5057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Plantación de Iglesias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75728" y="8028924"/>
            <a:ext cx="7428485" cy="82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09"/>
              </a:lnSpc>
            </a:pPr>
            <a:r>
              <a:rPr lang="en-US" sz="5477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CLUE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0795" y="1366622"/>
            <a:ext cx="14346409" cy="7553757"/>
            <a:chOff x="0" y="0"/>
            <a:chExt cx="3778478" cy="1989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8478" cy="1989467"/>
            </a:xfrm>
            <a:custGeom>
              <a:avLst/>
              <a:gdLst/>
              <a:ahLst/>
              <a:cxnLst/>
              <a:rect l="l" t="t" r="r" b="b"/>
              <a:pathLst>
                <a:path w="3778478" h="1989467">
                  <a:moveTo>
                    <a:pt x="21586" y="0"/>
                  </a:moveTo>
                  <a:lnTo>
                    <a:pt x="3756893" y="0"/>
                  </a:lnTo>
                  <a:cubicBezTo>
                    <a:pt x="3768814" y="0"/>
                    <a:pt x="3778478" y="9664"/>
                    <a:pt x="3778478" y="21586"/>
                  </a:cubicBezTo>
                  <a:lnTo>
                    <a:pt x="3778478" y="1967881"/>
                  </a:lnTo>
                  <a:cubicBezTo>
                    <a:pt x="3778478" y="1973606"/>
                    <a:pt x="3776204" y="1979096"/>
                    <a:pt x="3772156" y="1983144"/>
                  </a:cubicBezTo>
                  <a:cubicBezTo>
                    <a:pt x="3768108" y="1987192"/>
                    <a:pt x="3762618" y="1989467"/>
                    <a:pt x="3756893" y="1989467"/>
                  </a:cubicBezTo>
                  <a:lnTo>
                    <a:pt x="21586" y="1989467"/>
                  </a:lnTo>
                  <a:cubicBezTo>
                    <a:pt x="15861" y="1989467"/>
                    <a:pt x="10370" y="1987192"/>
                    <a:pt x="6322" y="1983144"/>
                  </a:cubicBezTo>
                  <a:cubicBezTo>
                    <a:pt x="2274" y="1979096"/>
                    <a:pt x="0" y="1973606"/>
                    <a:pt x="0" y="1967881"/>
                  </a:cubicBezTo>
                  <a:lnTo>
                    <a:pt x="0" y="21586"/>
                  </a:lnTo>
                  <a:cubicBezTo>
                    <a:pt x="0" y="15861"/>
                    <a:pt x="2274" y="10370"/>
                    <a:pt x="6322" y="6322"/>
                  </a:cubicBezTo>
                  <a:cubicBezTo>
                    <a:pt x="10370" y="2274"/>
                    <a:pt x="15861" y="0"/>
                    <a:pt x="21586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3778478" cy="1989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24617" y="2366035"/>
            <a:ext cx="15734291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r>
              <a:rPr lang="en-US" sz="80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ENTRENAMIENTO DE HOY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08287" y="4410197"/>
            <a:ext cx="5807314" cy="2429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23"/>
              </a:lnSpc>
            </a:pPr>
            <a:endParaRPr dirty="0"/>
          </a:p>
          <a:p>
            <a:pPr algn="ctr">
              <a:lnSpc>
                <a:spcPts val="4523"/>
              </a:lnSpc>
            </a:pPr>
            <a:endParaRPr dirty="0"/>
          </a:p>
          <a:p>
            <a:pPr algn="ctr">
              <a:lnSpc>
                <a:spcPts val="4955"/>
              </a:lnSpc>
            </a:pPr>
            <a:r>
              <a:rPr lang="en-US" sz="4588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HACER DISCÍPULOS</a:t>
            </a:r>
          </a:p>
          <a:p>
            <a:pPr marL="0" lvl="0" indent="0" algn="ctr">
              <a:lnSpc>
                <a:spcPts val="4955"/>
              </a:lnSpc>
              <a:spcBef>
                <a:spcPct val="0"/>
              </a:spcBef>
            </a:pPr>
            <a:endParaRPr lang="en-US" sz="4588" b="1" dirty="0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075" y="3924300"/>
            <a:ext cx="424815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46265" y="1028700"/>
            <a:ext cx="7013035" cy="8229600"/>
            <a:chOff x="0" y="0"/>
            <a:chExt cx="184705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7055" cy="2167467"/>
            </a:xfrm>
            <a:custGeom>
              <a:avLst/>
              <a:gdLst/>
              <a:ahLst/>
              <a:cxnLst/>
              <a:rect l="l" t="t" r="r" b="b"/>
              <a:pathLst>
                <a:path w="1847055" h="2167467">
                  <a:moveTo>
                    <a:pt x="44157" y="0"/>
                  </a:moveTo>
                  <a:lnTo>
                    <a:pt x="1802897" y="0"/>
                  </a:lnTo>
                  <a:cubicBezTo>
                    <a:pt x="1827285" y="0"/>
                    <a:pt x="1847055" y="19770"/>
                    <a:pt x="1847055" y="44157"/>
                  </a:cubicBezTo>
                  <a:lnTo>
                    <a:pt x="1847055" y="2123309"/>
                  </a:lnTo>
                  <a:cubicBezTo>
                    <a:pt x="1847055" y="2147697"/>
                    <a:pt x="1827285" y="2167467"/>
                    <a:pt x="1802897" y="2167467"/>
                  </a:cubicBezTo>
                  <a:lnTo>
                    <a:pt x="44157" y="2167467"/>
                  </a:lnTo>
                  <a:cubicBezTo>
                    <a:pt x="19770" y="2167467"/>
                    <a:pt x="0" y="2147697"/>
                    <a:pt x="0" y="2123309"/>
                  </a:cubicBezTo>
                  <a:lnTo>
                    <a:pt x="0" y="44157"/>
                  </a:lnTo>
                  <a:cubicBezTo>
                    <a:pt x="0" y="19770"/>
                    <a:pt x="19770" y="0"/>
                    <a:pt x="44157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847054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18034" y="3327330"/>
            <a:ext cx="8645624" cy="6226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5"/>
              </a:lnSpc>
            </a:pPr>
            <a:endParaRPr/>
          </a:p>
          <a:p>
            <a:pPr algn="l">
              <a:lnSpc>
                <a:spcPts val="3615"/>
              </a:lnSpc>
            </a:pPr>
            <a:r>
              <a:rPr lang="en-US" sz="3199">
                <a:solidFill>
                  <a:srgbClr val="545454"/>
                </a:solidFill>
                <a:latin typeface="Raleway"/>
                <a:ea typeface="Raleway"/>
                <a:cs typeface="Raleway"/>
                <a:sym typeface="Raleway"/>
              </a:rPr>
              <a:t>El discipulado es el proceso de aprender y crecer en la fe bajo la guía e instrucción de un creyente con más experiencia.</a:t>
            </a:r>
          </a:p>
          <a:p>
            <a:pPr algn="l">
              <a:lnSpc>
                <a:spcPts val="3615"/>
              </a:lnSpc>
            </a:pPr>
            <a:endParaRPr lang="en-US" sz="3199">
              <a:solidFill>
                <a:srgbClr val="545454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3615"/>
              </a:lnSpc>
            </a:pPr>
            <a:r>
              <a:rPr lang="en-US" sz="31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Jesús, nuestro modelo: Discipulado es relaciones, es personal.</a:t>
            </a:r>
          </a:p>
          <a:p>
            <a:pPr algn="ctr">
              <a:lnSpc>
                <a:spcPts val="3615"/>
              </a:lnSpc>
            </a:pPr>
            <a:endParaRPr lang="en-US" sz="3199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615"/>
              </a:lnSpc>
            </a:pPr>
            <a:r>
              <a:rPr lang="en-US" sz="3199">
                <a:solidFill>
                  <a:srgbClr val="545454"/>
                </a:solidFill>
                <a:latin typeface="Raleway"/>
                <a:ea typeface="Raleway"/>
                <a:cs typeface="Raleway"/>
                <a:sym typeface="Raleway"/>
              </a:rPr>
              <a:t>Estamos llamados a seguir a Jesús y a convertirnos en sus discípulos, aprendiendo de Él y creciendo en nuestra fe a través de la guía hacia otros.</a:t>
            </a:r>
          </a:p>
          <a:p>
            <a:pPr algn="l">
              <a:lnSpc>
                <a:spcPts val="2813"/>
              </a:lnSpc>
            </a:pPr>
            <a:r>
              <a:rPr lang="en-US" sz="2490" b="1">
                <a:solidFill>
                  <a:srgbClr val="2C2C2C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</a:p>
          <a:p>
            <a:pPr algn="l">
              <a:lnSpc>
                <a:spcPts val="2930"/>
              </a:lnSpc>
            </a:pPr>
            <a:endParaRPr lang="en-US" sz="2490" b="1">
              <a:solidFill>
                <a:srgbClr val="2C2C2C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46665" y="453710"/>
            <a:ext cx="7217024" cy="2333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  <a:spcBef>
                <a:spcPct val="0"/>
              </a:spcBef>
            </a:pPr>
            <a:r>
              <a:rPr lang="en-US" sz="60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EL OBJETIVO: HACER DISCÍPULOS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3815" y="2787340"/>
            <a:ext cx="6017934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8727" y="1028700"/>
            <a:ext cx="4676565" cy="5361484"/>
            <a:chOff x="0" y="0"/>
            <a:chExt cx="1231688" cy="1412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1688" cy="1412078"/>
            </a:xfrm>
            <a:custGeom>
              <a:avLst/>
              <a:gdLst/>
              <a:ahLst/>
              <a:cxnLst/>
              <a:rect l="l" t="t" r="r" b="b"/>
              <a:pathLst>
                <a:path w="1231688" h="1412078">
                  <a:moveTo>
                    <a:pt x="66219" y="0"/>
                  </a:moveTo>
                  <a:lnTo>
                    <a:pt x="1165469" y="0"/>
                  </a:lnTo>
                  <a:cubicBezTo>
                    <a:pt x="1183031" y="0"/>
                    <a:pt x="1199874" y="6977"/>
                    <a:pt x="1212293" y="19395"/>
                  </a:cubicBezTo>
                  <a:cubicBezTo>
                    <a:pt x="1224711" y="31814"/>
                    <a:pt x="1231688" y="48657"/>
                    <a:pt x="1231688" y="66219"/>
                  </a:cubicBezTo>
                  <a:lnTo>
                    <a:pt x="1231688" y="1345859"/>
                  </a:lnTo>
                  <a:cubicBezTo>
                    <a:pt x="1231688" y="1363422"/>
                    <a:pt x="1224711" y="1380265"/>
                    <a:pt x="1212293" y="1392683"/>
                  </a:cubicBezTo>
                  <a:cubicBezTo>
                    <a:pt x="1199874" y="1405101"/>
                    <a:pt x="1183031" y="1412078"/>
                    <a:pt x="1165469" y="1412078"/>
                  </a:cubicBezTo>
                  <a:lnTo>
                    <a:pt x="66219" y="1412078"/>
                  </a:lnTo>
                  <a:cubicBezTo>
                    <a:pt x="48657" y="1412078"/>
                    <a:pt x="31814" y="1405101"/>
                    <a:pt x="19395" y="1392683"/>
                  </a:cubicBezTo>
                  <a:cubicBezTo>
                    <a:pt x="6977" y="1380265"/>
                    <a:pt x="0" y="1363422"/>
                    <a:pt x="0" y="1345859"/>
                  </a:cubicBezTo>
                  <a:lnTo>
                    <a:pt x="0" y="66219"/>
                  </a:lnTo>
                  <a:cubicBezTo>
                    <a:pt x="0" y="48657"/>
                    <a:pt x="6977" y="31814"/>
                    <a:pt x="19395" y="19395"/>
                  </a:cubicBezTo>
                  <a:cubicBezTo>
                    <a:pt x="31814" y="6977"/>
                    <a:pt x="48657" y="0"/>
                    <a:pt x="66219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231688" cy="14025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47"/>
                </a:lnSpc>
              </a:pPr>
              <a:r>
                <a:rPr lang="en-US" sz="4399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Efesios 2:8-9</a:t>
              </a:r>
            </a:p>
            <a:p>
              <a:pPr algn="ctr">
                <a:lnSpc>
                  <a:spcPts val="5147"/>
                </a:lnSpc>
              </a:pPr>
              <a:r>
                <a:rPr lang="en-US" sz="4399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Mi  salvación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582735" y="893343"/>
            <a:ext cx="4676565" cy="5361484"/>
            <a:chOff x="0" y="0"/>
            <a:chExt cx="1231688" cy="14120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1688" cy="1412078"/>
            </a:xfrm>
            <a:custGeom>
              <a:avLst/>
              <a:gdLst/>
              <a:ahLst/>
              <a:cxnLst/>
              <a:rect l="l" t="t" r="r" b="b"/>
              <a:pathLst>
                <a:path w="1231688" h="1412078">
                  <a:moveTo>
                    <a:pt x="66219" y="0"/>
                  </a:moveTo>
                  <a:lnTo>
                    <a:pt x="1165469" y="0"/>
                  </a:lnTo>
                  <a:cubicBezTo>
                    <a:pt x="1183031" y="0"/>
                    <a:pt x="1199874" y="6977"/>
                    <a:pt x="1212293" y="19395"/>
                  </a:cubicBezTo>
                  <a:cubicBezTo>
                    <a:pt x="1224711" y="31814"/>
                    <a:pt x="1231688" y="48657"/>
                    <a:pt x="1231688" y="66219"/>
                  </a:cubicBezTo>
                  <a:lnTo>
                    <a:pt x="1231688" y="1345859"/>
                  </a:lnTo>
                  <a:cubicBezTo>
                    <a:pt x="1231688" y="1363422"/>
                    <a:pt x="1224711" y="1380265"/>
                    <a:pt x="1212293" y="1392683"/>
                  </a:cubicBezTo>
                  <a:cubicBezTo>
                    <a:pt x="1199874" y="1405101"/>
                    <a:pt x="1183031" y="1412078"/>
                    <a:pt x="1165469" y="1412078"/>
                  </a:cubicBezTo>
                  <a:lnTo>
                    <a:pt x="66219" y="1412078"/>
                  </a:lnTo>
                  <a:cubicBezTo>
                    <a:pt x="48657" y="1412078"/>
                    <a:pt x="31814" y="1405101"/>
                    <a:pt x="19395" y="1392683"/>
                  </a:cubicBezTo>
                  <a:cubicBezTo>
                    <a:pt x="6977" y="1380265"/>
                    <a:pt x="0" y="1363422"/>
                    <a:pt x="0" y="1345859"/>
                  </a:cubicBezTo>
                  <a:lnTo>
                    <a:pt x="0" y="66219"/>
                  </a:lnTo>
                  <a:cubicBezTo>
                    <a:pt x="0" y="48657"/>
                    <a:pt x="6977" y="31814"/>
                    <a:pt x="19395" y="19395"/>
                  </a:cubicBezTo>
                  <a:cubicBezTo>
                    <a:pt x="31814" y="6977"/>
                    <a:pt x="48657" y="0"/>
                    <a:pt x="66219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1231688" cy="14025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47"/>
                </a:lnSpc>
              </a:pPr>
              <a:r>
                <a:rPr lang="en-US" sz="4399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Marcos 3:14</a:t>
              </a:r>
            </a:p>
            <a:p>
              <a:pPr algn="ctr">
                <a:lnSpc>
                  <a:spcPts val="5147"/>
                </a:lnSpc>
              </a:pPr>
              <a:r>
                <a:rPr lang="en-US" sz="4399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Primero Ser</a:t>
              </a:r>
            </a:p>
          </p:txBody>
        </p:sp>
      </p:grpSp>
      <p:sp>
        <p:nvSpPr>
          <p:cNvPr id="8" name="AutoShape 8"/>
          <p:cNvSpPr/>
          <p:nvPr/>
        </p:nvSpPr>
        <p:spPr>
          <a:xfrm flipV="1">
            <a:off x="2241551" y="756543"/>
            <a:ext cx="0" cy="850175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</p:sp>
      <p:grpSp>
        <p:nvGrpSpPr>
          <p:cNvPr id="9" name="Group 9"/>
          <p:cNvGrpSpPr/>
          <p:nvPr/>
        </p:nvGrpSpPr>
        <p:grpSpPr>
          <a:xfrm>
            <a:off x="7758990" y="1028700"/>
            <a:ext cx="4405851" cy="5361484"/>
            <a:chOff x="0" y="0"/>
            <a:chExt cx="1160389" cy="14120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60389" cy="1412078"/>
            </a:xfrm>
            <a:custGeom>
              <a:avLst/>
              <a:gdLst/>
              <a:ahLst/>
              <a:cxnLst/>
              <a:rect l="l" t="t" r="r" b="b"/>
              <a:pathLst>
                <a:path w="1160389" h="1412078">
                  <a:moveTo>
                    <a:pt x="70288" y="0"/>
                  </a:moveTo>
                  <a:lnTo>
                    <a:pt x="1090101" y="0"/>
                  </a:lnTo>
                  <a:cubicBezTo>
                    <a:pt x="1128920" y="0"/>
                    <a:pt x="1160389" y="31469"/>
                    <a:pt x="1160389" y="70288"/>
                  </a:cubicBezTo>
                  <a:lnTo>
                    <a:pt x="1160389" y="1341790"/>
                  </a:lnTo>
                  <a:cubicBezTo>
                    <a:pt x="1160389" y="1360432"/>
                    <a:pt x="1152983" y="1378310"/>
                    <a:pt x="1139802" y="1391491"/>
                  </a:cubicBezTo>
                  <a:cubicBezTo>
                    <a:pt x="1126620" y="1404673"/>
                    <a:pt x="1108742" y="1412078"/>
                    <a:pt x="1090101" y="1412078"/>
                  </a:cubicBezTo>
                  <a:lnTo>
                    <a:pt x="70288" y="1412078"/>
                  </a:lnTo>
                  <a:cubicBezTo>
                    <a:pt x="31469" y="1412078"/>
                    <a:pt x="0" y="1380609"/>
                    <a:pt x="0" y="1341790"/>
                  </a:cubicBezTo>
                  <a:lnTo>
                    <a:pt x="0" y="70288"/>
                  </a:lnTo>
                  <a:cubicBezTo>
                    <a:pt x="0" y="31469"/>
                    <a:pt x="31469" y="0"/>
                    <a:pt x="70288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1160389" cy="14025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47"/>
                </a:lnSpc>
              </a:pPr>
              <a:r>
                <a:rPr lang="en-US" sz="4399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Romanos 8:37</a:t>
              </a:r>
            </a:p>
            <a:p>
              <a:pPr algn="ctr">
                <a:lnSpc>
                  <a:spcPts val="5147"/>
                </a:lnSpc>
              </a:pPr>
              <a:r>
                <a:rPr lang="en-US" sz="4399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Más que Vencedores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2756874" y="7591361"/>
            <a:ext cx="3610789" cy="1011021"/>
          </a:xfrm>
          <a:custGeom>
            <a:avLst/>
            <a:gdLst/>
            <a:ahLst/>
            <a:cxnLst/>
            <a:rect l="l" t="t" r="r" b="b"/>
            <a:pathLst>
              <a:path w="3610789" h="1011021">
                <a:moveTo>
                  <a:pt x="0" y="0"/>
                </a:moveTo>
                <a:lnTo>
                  <a:pt x="3610790" y="0"/>
                </a:lnTo>
                <a:lnTo>
                  <a:pt x="3610790" y="1011021"/>
                </a:lnTo>
                <a:lnTo>
                  <a:pt x="0" y="10110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 rot="-5400000">
            <a:off x="-3176260" y="5033882"/>
            <a:ext cx="9474818" cy="85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6300"/>
              </a:lnSpc>
              <a:spcBef>
                <a:spcPct val="0"/>
              </a:spcBef>
            </a:pPr>
            <a:r>
              <a:rPr lang="en-US" sz="63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PRIMERO LO PRIMERO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84578" y="6637834"/>
            <a:ext cx="4369980" cy="298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0518" lvl="1" indent="-280259" algn="l">
              <a:lnSpc>
                <a:spcPts val="2933"/>
              </a:lnSpc>
              <a:buFont typeface="Arial"/>
              <a:buChar char="•"/>
            </a:pPr>
            <a:r>
              <a:rPr lang="en-US" sz="2596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Se recibe por fe, no por sentimiento.</a:t>
            </a:r>
          </a:p>
          <a:p>
            <a:pPr marL="560518" lvl="1" indent="-280259" algn="l">
              <a:lnSpc>
                <a:spcPts val="2933"/>
              </a:lnSpc>
              <a:buFont typeface="Arial"/>
              <a:buChar char="•"/>
            </a:pPr>
            <a:r>
              <a:rPr lang="en-US" sz="2596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Es el resultado de la gracia y la obra del Espíritu Santo en nosotros</a:t>
            </a:r>
          </a:p>
          <a:p>
            <a:pPr marL="560518" lvl="1" indent="-280259" algn="l">
              <a:lnSpc>
                <a:spcPts val="2933"/>
              </a:lnSpc>
              <a:buFont typeface="Arial"/>
              <a:buChar char="•"/>
            </a:pPr>
            <a:r>
              <a:rPr lang="en-US" sz="2596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La santificación es un proceso continuo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58990" y="6564744"/>
            <a:ext cx="4405851" cy="307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2" lvl="1" indent="-280671" algn="l">
              <a:lnSpc>
                <a:spcPts val="2938"/>
              </a:lnSpc>
              <a:buFont typeface="Arial"/>
              <a:buChar char="•"/>
            </a:pPr>
            <a:r>
              <a:rPr lang="en-US" sz="26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Por Jesús podemos vencer  </a:t>
            </a:r>
          </a:p>
          <a:p>
            <a:pPr marL="561342" lvl="1" indent="-280671" algn="l">
              <a:lnSpc>
                <a:spcPts val="2938"/>
              </a:lnSpc>
              <a:buFont typeface="Arial"/>
              <a:buChar char="•"/>
            </a:pPr>
            <a:r>
              <a:rPr lang="en-US" sz="26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Confiar en la gracia de Dios y en el poder del Espíritu Santo .</a:t>
            </a:r>
          </a:p>
          <a:p>
            <a:pPr marL="561342" lvl="1" indent="-280671" algn="l">
              <a:lnSpc>
                <a:spcPts val="2938"/>
              </a:lnSpc>
              <a:buFont typeface="Arial"/>
              <a:buChar char="•"/>
            </a:pPr>
            <a:r>
              <a:rPr lang="en-US" sz="26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Confiar en la soberanía de Dios </a:t>
            </a:r>
          </a:p>
          <a:p>
            <a:pPr algn="l">
              <a:lnSpc>
                <a:spcPts val="3615"/>
              </a:lnSpc>
            </a:pPr>
            <a:endParaRPr lang="en-US" sz="2600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756874" y="6739470"/>
            <a:ext cx="4676565" cy="45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3"/>
              </a:lnSpc>
            </a:pPr>
            <a:r>
              <a:rPr lang="en-US" sz="31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SER para HACER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8727" y="1028700"/>
            <a:ext cx="4676565" cy="5361484"/>
            <a:chOff x="0" y="0"/>
            <a:chExt cx="1231688" cy="1412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1688" cy="1412078"/>
            </a:xfrm>
            <a:custGeom>
              <a:avLst/>
              <a:gdLst/>
              <a:ahLst/>
              <a:cxnLst/>
              <a:rect l="l" t="t" r="r" b="b"/>
              <a:pathLst>
                <a:path w="1231688" h="1412078">
                  <a:moveTo>
                    <a:pt x="66219" y="0"/>
                  </a:moveTo>
                  <a:lnTo>
                    <a:pt x="1165469" y="0"/>
                  </a:lnTo>
                  <a:cubicBezTo>
                    <a:pt x="1183031" y="0"/>
                    <a:pt x="1199874" y="6977"/>
                    <a:pt x="1212293" y="19395"/>
                  </a:cubicBezTo>
                  <a:cubicBezTo>
                    <a:pt x="1224711" y="31814"/>
                    <a:pt x="1231688" y="48657"/>
                    <a:pt x="1231688" y="66219"/>
                  </a:cubicBezTo>
                  <a:lnTo>
                    <a:pt x="1231688" y="1345859"/>
                  </a:lnTo>
                  <a:cubicBezTo>
                    <a:pt x="1231688" y="1363422"/>
                    <a:pt x="1224711" y="1380265"/>
                    <a:pt x="1212293" y="1392683"/>
                  </a:cubicBezTo>
                  <a:cubicBezTo>
                    <a:pt x="1199874" y="1405101"/>
                    <a:pt x="1183031" y="1412078"/>
                    <a:pt x="1165469" y="1412078"/>
                  </a:cubicBezTo>
                  <a:lnTo>
                    <a:pt x="66219" y="1412078"/>
                  </a:lnTo>
                  <a:cubicBezTo>
                    <a:pt x="48657" y="1412078"/>
                    <a:pt x="31814" y="1405101"/>
                    <a:pt x="19395" y="1392683"/>
                  </a:cubicBezTo>
                  <a:cubicBezTo>
                    <a:pt x="6977" y="1380265"/>
                    <a:pt x="0" y="1363422"/>
                    <a:pt x="0" y="1345859"/>
                  </a:cubicBezTo>
                  <a:lnTo>
                    <a:pt x="0" y="66219"/>
                  </a:lnTo>
                  <a:cubicBezTo>
                    <a:pt x="0" y="48657"/>
                    <a:pt x="6977" y="31814"/>
                    <a:pt x="19395" y="19395"/>
                  </a:cubicBezTo>
                  <a:cubicBezTo>
                    <a:pt x="31814" y="6977"/>
                    <a:pt x="48657" y="0"/>
                    <a:pt x="66219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231688" cy="14025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47"/>
                </a:lnSpc>
              </a:pPr>
              <a:r>
                <a:rPr lang="en-US" sz="4399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Marcos 3:14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58990" y="1028700"/>
            <a:ext cx="4676565" cy="5361484"/>
            <a:chOff x="0" y="0"/>
            <a:chExt cx="1231688" cy="14120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1688" cy="1412078"/>
            </a:xfrm>
            <a:custGeom>
              <a:avLst/>
              <a:gdLst/>
              <a:ahLst/>
              <a:cxnLst/>
              <a:rect l="l" t="t" r="r" b="b"/>
              <a:pathLst>
                <a:path w="1231688" h="1412078">
                  <a:moveTo>
                    <a:pt x="66219" y="0"/>
                  </a:moveTo>
                  <a:lnTo>
                    <a:pt x="1165469" y="0"/>
                  </a:lnTo>
                  <a:cubicBezTo>
                    <a:pt x="1183031" y="0"/>
                    <a:pt x="1199874" y="6977"/>
                    <a:pt x="1212293" y="19395"/>
                  </a:cubicBezTo>
                  <a:cubicBezTo>
                    <a:pt x="1224711" y="31814"/>
                    <a:pt x="1231688" y="48657"/>
                    <a:pt x="1231688" y="66219"/>
                  </a:cubicBezTo>
                  <a:lnTo>
                    <a:pt x="1231688" y="1345859"/>
                  </a:lnTo>
                  <a:cubicBezTo>
                    <a:pt x="1231688" y="1363422"/>
                    <a:pt x="1224711" y="1380265"/>
                    <a:pt x="1212293" y="1392683"/>
                  </a:cubicBezTo>
                  <a:cubicBezTo>
                    <a:pt x="1199874" y="1405101"/>
                    <a:pt x="1183031" y="1412078"/>
                    <a:pt x="1165469" y="1412078"/>
                  </a:cubicBezTo>
                  <a:lnTo>
                    <a:pt x="66219" y="1412078"/>
                  </a:lnTo>
                  <a:cubicBezTo>
                    <a:pt x="48657" y="1412078"/>
                    <a:pt x="31814" y="1405101"/>
                    <a:pt x="19395" y="1392683"/>
                  </a:cubicBezTo>
                  <a:cubicBezTo>
                    <a:pt x="6977" y="1380265"/>
                    <a:pt x="0" y="1363422"/>
                    <a:pt x="0" y="1345859"/>
                  </a:cubicBezTo>
                  <a:lnTo>
                    <a:pt x="0" y="66219"/>
                  </a:lnTo>
                  <a:cubicBezTo>
                    <a:pt x="0" y="48657"/>
                    <a:pt x="6977" y="31814"/>
                    <a:pt x="19395" y="19395"/>
                  </a:cubicBezTo>
                  <a:cubicBezTo>
                    <a:pt x="31814" y="6977"/>
                    <a:pt x="48657" y="0"/>
                    <a:pt x="66219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231688" cy="1412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73680" y="1028700"/>
            <a:ext cx="4676565" cy="5361484"/>
            <a:chOff x="0" y="0"/>
            <a:chExt cx="1231688" cy="14120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1688" cy="1412078"/>
            </a:xfrm>
            <a:custGeom>
              <a:avLst/>
              <a:gdLst/>
              <a:ahLst/>
              <a:cxnLst/>
              <a:rect l="l" t="t" r="r" b="b"/>
              <a:pathLst>
                <a:path w="1231688" h="1412078">
                  <a:moveTo>
                    <a:pt x="66219" y="0"/>
                  </a:moveTo>
                  <a:lnTo>
                    <a:pt x="1165469" y="0"/>
                  </a:lnTo>
                  <a:cubicBezTo>
                    <a:pt x="1183031" y="0"/>
                    <a:pt x="1199874" y="6977"/>
                    <a:pt x="1212293" y="19395"/>
                  </a:cubicBezTo>
                  <a:cubicBezTo>
                    <a:pt x="1224711" y="31814"/>
                    <a:pt x="1231688" y="48657"/>
                    <a:pt x="1231688" y="66219"/>
                  </a:cubicBezTo>
                  <a:lnTo>
                    <a:pt x="1231688" y="1345859"/>
                  </a:lnTo>
                  <a:cubicBezTo>
                    <a:pt x="1231688" y="1363422"/>
                    <a:pt x="1224711" y="1380265"/>
                    <a:pt x="1212293" y="1392683"/>
                  </a:cubicBezTo>
                  <a:cubicBezTo>
                    <a:pt x="1199874" y="1405101"/>
                    <a:pt x="1183031" y="1412078"/>
                    <a:pt x="1165469" y="1412078"/>
                  </a:cubicBezTo>
                  <a:lnTo>
                    <a:pt x="66219" y="1412078"/>
                  </a:lnTo>
                  <a:cubicBezTo>
                    <a:pt x="48657" y="1412078"/>
                    <a:pt x="31814" y="1405101"/>
                    <a:pt x="19395" y="1392683"/>
                  </a:cubicBezTo>
                  <a:cubicBezTo>
                    <a:pt x="6977" y="1380265"/>
                    <a:pt x="0" y="1363422"/>
                    <a:pt x="0" y="1345859"/>
                  </a:cubicBezTo>
                  <a:lnTo>
                    <a:pt x="0" y="66219"/>
                  </a:lnTo>
                  <a:cubicBezTo>
                    <a:pt x="0" y="48657"/>
                    <a:pt x="6977" y="31814"/>
                    <a:pt x="19395" y="19395"/>
                  </a:cubicBezTo>
                  <a:cubicBezTo>
                    <a:pt x="31814" y="6977"/>
                    <a:pt x="48657" y="0"/>
                    <a:pt x="66219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1231688" cy="1412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 flipV="1">
            <a:off x="2241551" y="756543"/>
            <a:ext cx="0" cy="850175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</p:sp>
      <p:grpSp>
        <p:nvGrpSpPr>
          <p:cNvPr id="12" name="Group 12"/>
          <p:cNvGrpSpPr/>
          <p:nvPr/>
        </p:nvGrpSpPr>
        <p:grpSpPr>
          <a:xfrm>
            <a:off x="7758990" y="1028700"/>
            <a:ext cx="4676565" cy="5361484"/>
            <a:chOff x="0" y="0"/>
            <a:chExt cx="1231688" cy="141207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31688" cy="1412078"/>
            </a:xfrm>
            <a:custGeom>
              <a:avLst/>
              <a:gdLst/>
              <a:ahLst/>
              <a:cxnLst/>
              <a:rect l="l" t="t" r="r" b="b"/>
              <a:pathLst>
                <a:path w="1231688" h="1412078">
                  <a:moveTo>
                    <a:pt x="66219" y="0"/>
                  </a:moveTo>
                  <a:lnTo>
                    <a:pt x="1165469" y="0"/>
                  </a:lnTo>
                  <a:cubicBezTo>
                    <a:pt x="1183031" y="0"/>
                    <a:pt x="1199874" y="6977"/>
                    <a:pt x="1212293" y="19395"/>
                  </a:cubicBezTo>
                  <a:cubicBezTo>
                    <a:pt x="1224711" y="31814"/>
                    <a:pt x="1231688" y="48657"/>
                    <a:pt x="1231688" y="66219"/>
                  </a:cubicBezTo>
                  <a:lnTo>
                    <a:pt x="1231688" y="1345859"/>
                  </a:lnTo>
                  <a:cubicBezTo>
                    <a:pt x="1231688" y="1363422"/>
                    <a:pt x="1224711" y="1380265"/>
                    <a:pt x="1212293" y="1392683"/>
                  </a:cubicBezTo>
                  <a:cubicBezTo>
                    <a:pt x="1199874" y="1405101"/>
                    <a:pt x="1183031" y="1412078"/>
                    <a:pt x="1165469" y="1412078"/>
                  </a:cubicBezTo>
                  <a:lnTo>
                    <a:pt x="66219" y="1412078"/>
                  </a:lnTo>
                  <a:cubicBezTo>
                    <a:pt x="48657" y="1412078"/>
                    <a:pt x="31814" y="1405101"/>
                    <a:pt x="19395" y="1392683"/>
                  </a:cubicBezTo>
                  <a:cubicBezTo>
                    <a:pt x="6977" y="1380265"/>
                    <a:pt x="0" y="1363422"/>
                    <a:pt x="0" y="1345859"/>
                  </a:cubicBezTo>
                  <a:lnTo>
                    <a:pt x="0" y="66219"/>
                  </a:lnTo>
                  <a:cubicBezTo>
                    <a:pt x="0" y="48657"/>
                    <a:pt x="6977" y="31814"/>
                    <a:pt x="19395" y="19395"/>
                  </a:cubicBezTo>
                  <a:cubicBezTo>
                    <a:pt x="31814" y="6977"/>
                    <a:pt x="48657" y="0"/>
                    <a:pt x="66219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9525"/>
              <a:ext cx="1231688" cy="14025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47"/>
                </a:lnSpc>
              </a:pPr>
              <a:r>
                <a:rPr lang="en-US" sz="4399" b="1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Marcos 3:14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2978057" y="1861059"/>
            <a:ext cx="4133103" cy="3905782"/>
          </a:xfrm>
          <a:custGeom>
            <a:avLst/>
            <a:gdLst/>
            <a:ahLst/>
            <a:cxnLst/>
            <a:rect l="l" t="t" r="r" b="b"/>
            <a:pathLst>
              <a:path w="4133103" h="3905782">
                <a:moveTo>
                  <a:pt x="0" y="0"/>
                </a:moveTo>
                <a:lnTo>
                  <a:pt x="4133103" y="0"/>
                </a:lnTo>
                <a:lnTo>
                  <a:pt x="4133103" y="3905783"/>
                </a:lnTo>
                <a:lnTo>
                  <a:pt x="0" y="3905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 rot="-5400000">
            <a:off x="-3075294" y="4951966"/>
            <a:ext cx="9474818" cy="1019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500"/>
              </a:lnSpc>
              <a:spcBef>
                <a:spcPct val="0"/>
              </a:spcBef>
            </a:pPr>
            <a:r>
              <a:rPr lang="en-US" sz="75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SER            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84578" y="6637834"/>
            <a:ext cx="4369980" cy="2762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3196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SER...  </a:t>
            </a:r>
          </a:p>
          <a:p>
            <a:pPr algn="l">
              <a:lnSpc>
                <a:spcPts val="3611"/>
              </a:lnSpc>
            </a:pPr>
            <a:endParaRPr lang="en-US" sz="3196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611"/>
              </a:lnSpc>
            </a:pPr>
            <a:r>
              <a:rPr lang="en-US" sz="3196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Y estableció a doce, para que estuviesen con Él...</a:t>
            </a:r>
          </a:p>
          <a:p>
            <a:pPr algn="l">
              <a:lnSpc>
                <a:spcPts val="3611"/>
              </a:lnSpc>
            </a:pPr>
            <a:r>
              <a:rPr lang="en-US" sz="3196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  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758990" y="6564744"/>
            <a:ext cx="4616884" cy="2304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5"/>
              </a:lnSpc>
            </a:pPr>
            <a:r>
              <a:rPr lang="en-US" sz="31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HACER...</a:t>
            </a:r>
          </a:p>
          <a:p>
            <a:pPr algn="l">
              <a:lnSpc>
                <a:spcPts val="3615"/>
              </a:lnSpc>
            </a:pPr>
            <a:endParaRPr lang="en-US" sz="3199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615"/>
              </a:lnSpc>
            </a:pPr>
            <a:r>
              <a:rPr lang="en-US" sz="31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y para enviarlos a predicar....</a:t>
            </a:r>
          </a:p>
          <a:p>
            <a:pPr algn="l">
              <a:lnSpc>
                <a:spcPts val="3615"/>
              </a:lnSpc>
            </a:pPr>
            <a:endParaRPr lang="en-US" sz="3199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756874" y="6739470"/>
            <a:ext cx="4676565" cy="1332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3"/>
              </a:lnSpc>
            </a:pPr>
            <a:r>
              <a:rPr lang="en-US" sz="31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LA RELACIÓN HACE LA DIFERENCIA</a:t>
            </a:r>
          </a:p>
          <a:p>
            <a:pPr algn="l">
              <a:lnSpc>
                <a:spcPts val="3503"/>
              </a:lnSpc>
            </a:pPr>
            <a:endParaRPr lang="en-US" sz="3100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70491" y="1016150"/>
            <a:ext cx="14629879" cy="8242150"/>
          </a:xfrm>
          <a:custGeom>
            <a:avLst/>
            <a:gdLst/>
            <a:ahLst/>
            <a:cxnLst/>
            <a:rect l="l" t="t" r="r" b="b"/>
            <a:pathLst>
              <a:path w="14629879" h="8242150">
                <a:moveTo>
                  <a:pt x="0" y="0"/>
                </a:moveTo>
                <a:lnTo>
                  <a:pt x="14629878" y="0"/>
                </a:lnTo>
                <a:lnTo>
                  <a:pt x="14629878" y="8242150"/>
                </a:lnTo>
                <a:lnTo>
                  <a:pt x="0" y="8242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23" t="-7146" b="-113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982659"/>
            <a:ext cx="7845324" cy="387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Cumpliendo los planes del Señor...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75728" y="8028924"/>
            <a:ext cx="7428485" cy="82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09"/>
              </a:lnSpc>
            </a:pPr>
            <a:r>
              <a:rPr lang="en-US" sz="5477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CLUE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198</Words>
  <Application>Microsoft Office PowerPoint</Application>
  <PresentationFormat>Personalizado</PresentationFormat>
  <Paragraphs>42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Raleway Bold</vt:lpstr>
      <vt:lpstr>Raleway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Propuesta de Proyecto Moderno Verde y Gris</dc:title>
  <dc:creator>UsuarioW8.1</dc:creator>
  <cp:lastModifiedBy>UsuarioW8.1</cp:lastModifiedBy>
  <cp:revision>3</cp:revision>
  <dcterms:created xsi:type="dcterms:W3CDTF">2006-08-16T00:00:00Z</dcterms:created>
  <dcterms:modified xsi:type="dcterms:W3CDTF">2026-09-02T18:51:59Z</dcterms:modified>
  <dc:identifier>DAHRiZFQuDs</dc:identifier>
</cp:coreProperties>
</file>